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335" r:id="rId2"/>
    <p:sldId id="321" r:id="rId3"/>
    <p:sldId id="382" r:id="rId4"/>
    <p:sldId id="339" r:id="rId5"/>
    <p:sldId id="344" r:id="rId6"/>
    <p:sldId id="377" r:id="rId7"/>
    <p:sldId id="381" r:id="rId8"/>
    <p:sldId id="366" r:id="rId9"/>
    <p:sldId id="338" r:id="rId10"/>
    <p:sldId id="295" r:id="rId11"/>
    <p:sldId id="351" r:id="rId12"/>
    <p:sldId id="360" r:id="rId13"/>
    <p:sldId id="350" r:id="rId14"/>
    <p:sldId id="383" r:id="rId15"/>
    <p:sldId id="369" r:id="rId16"/>
    <p:sldId id="370" r:id="rId17"/>
    <p:sldId id="363" r:id="rId18"/>
    <p:sldId id="371" r:id="rId19"/>
  </p:sldIdLst>
  <p:sldSz cx="23226713" cy="17419638"/>
  <p:notesSz cx="7077075" cy="90043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2667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e Rotz" initials="KR" lastIdx="13" clrIdx="0">
    <p:extLst>
      <p:ext uri="{19B8F6BF-5375-455C-9EA6-DF929625EA0E}">
        <p15:presenceInfo xmlns:p15="http://schemas.microsoft.com/office/powerpoint/2012/main" userId="S-1-5-21-415514269-4182113024-949797661-2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86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99466-6C65-4196-AA15-FB6C12238252}">
  <a:tblStyle styleId="{91E99466-6C65-4196-AA15-FB6C1223825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9" autoAdjust="0"/>
    <p:restoredTop sz="56744" autoAdjust="0"/>
  </p:normalViewPr>
  <p:slideViewPr>
    <p:cSldViewPr snapToGrid="0">
      <p:cViewPr varScale="1">
        <p:scale>
          <a:sx n="26" d="100"/>
          <a:sy n="26" d="100"/>
        </p:scale>
        <p:origin x="24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8T10:48:38.151" idx="12">
    <p:pos x="10" y="10"/>
    <p:text>added some comments to this slide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D4-AA31-4037-89E9-E0A812B9B08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B63B-2F62-4CBE-B0D7-4E5B2E7F3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66731" cy="450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1" cy="450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87463" y="674688"/>
            <a:ext cx="4502150" cy="33766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7708" y="4277043"/>
            <a:ext cx="5661659" cy="4051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8552522"/>
            <a:ext cx="3066731" cy="450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008705" y="8552522"/>
            <a:ext cx="3066731" cy="4502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8226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1pPr>
    <a:lvl2pPr marL="870920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2pPr>
    <a:lvl3pPr marL="1741841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3pPr>
    <a:lvl4pPr marL="2612761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4pPr>
    <a:lvl5pPr marL="3483681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5pPr>
    <a:lvl6pPr marL="4354601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6pPr>
    <a:lvl7pPr marL="5225522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7pPr>
    <a:lvl8pPr marL="6096442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8pPr>
    <a:lvl9pPr marL="6967362" algn="l" defTabSz="1741841" rtl="0" eaLnBrk="1" latinLnBrk="0" hangingPunct="1">
      <a:defRPr sz="22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espv=2&amp;biw=1280&amp;bih=909&amp;q=mark+twain+born&amp;stick=H4sIAAAAAAAAAOPgE-LUz9U3MDQxMzbVEstOttIvSM0vyEkFUkXF-XlWSflFeQAQDFoIJQAAAA&amp;sa=X&amp;ved=0ahUKEwiGhb3EzPLKAhVCWD4KHSf0D1sQ6BMIjgEoADAW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oogle.com/search?espv=2&amp;biw=1280&amp;bih=909&amp;q=Redding+Connecticut&amp;stick=H4sIAAAAAAAAAOPgE-LUz9U3MDQxMzZV4gAxi1LMy7Xks5Ot9AtS8wtyUvVTUpNTE4tTU-ILUouK8_OsUjJTUwAo1LipOAAAAA&amp;sa=X&amp;ved=0ahUKEwiGhb3EzPLKAhVCWD4KHSf0D1sQmxMIkwEoATAX" TargetMode="External"/><Relationship Id="rId5" Type="http://schemas.openxmlformats.org/officeDocument/2006/relationships/hyperlink" Target="https://www.google.com/search?espv=2&amp;biw=1280&amp;bih=909&amp;q=mark+twain+died&amp;stick=H4sIAAAAAAAAAOPgE-LUz9U3MDQxMzbVks9OttIvSM0vyEnVT0lNTk0sTk2JL0gtKs7Ps0rJTE0BAB8o3L8uAAAA&amp;sa=X&amp;ved=0ahUKEwiGhb3EzPLKAhVCWD4KHSf0D1sQ6BMIkgEoADAX" TargetMode="External"/><Relationship Id="rId4" Type="http://schemas.openxmlformats.org/officeDocument/2006/relationships/hyperlink" Target="https://www.google.com/search?espv=2&amp;biw=1280&amp;bih=909&amp;q=Florida+Missouri&amp;stick=H4sIAAAAAAAAAOPgE-LUz9U3MDQxMzZV4gAxyyviK7TEspOt9AtS8wtyUoFUUXF-nlVSflEeAG19YHsvAAAA&amp;sa=X&amp;ved=0ahUKEwiGhb3EzPLKAhVCWD4KHSf0D1sQmxMIjwEoATAW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 smtClean="0"/>
              <a:t>Ask </a:t>
            </a:r>
            <a:r>
              <a:rPr lang="en-US" sz="1200" baseline="0" dirty="0" smtClean="0"/>
              <a:t>students introduce themselves with things like name, age, where they are from,  and where they </a:t>
            </a:r>
            <a:r>
              <a:rPr lang="en-US" sz="1200" baseline="0" dirty="0" smtClean="0"/>
              <a:t>attend school.</a:t>
            </a:r>
          </a:p>
          <a:p>
            <a:endParaRPr lang="en-US" sz="1200" baseline="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What do YOU hope to get out of this?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What do you think we will discuss?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What do you want to talk about -- anything specific about your experiences so far? </a:t>
            </a:r>
          </a:p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3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support</a:t>
            </a:r>
            <a:r>
              <a:rPr lang="en-US" baseline="0" dirty="0" smtClean="0"/>
              <a:t> structure for YFU. Make sure the student knows the name and contact information for his/her Area Representative. </a:t>
            </a:r>
          </a:p>
          <a:p>
            <a:r>
              <a:rPr lang="en-US" baseline="0" dirty="0" smtClean="0"/>
              <a:t>Ask if students have been hearing from their AR. If a student has not heard form their AR or does not know who there are is- be sure to let YFU know about this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Session #4- Stereotyping</a:t>
            </a:r>
          </a:p>
          <a:p>
            <a:endParaRPr lang="en-US" sz="120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See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3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# 5- see curriculum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3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Session # 6- Goal Setting</a:t>
            </a:r>
            <a:endParaRPr lang="en-US" sz="1200" dirty="0">
              <a:latin typeface="National" panose="02000503000000020004" pitchFamily="50" charset="0"/>
              <a:ea typeface="National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2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National" panose="02000503000000020004" pitchFamily="50" charset="0"/>
              <a:ea typeface="National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Session # 7- Wrap UP</a:t>
            </a:r>
          </a:p>
          <a:p>
            <a:r>
              <a:rPr lang="en-US" baseline="0" dirty="0" smtClean="0"/>
              <a:t>Review objectives and ask students if we reached each objective and how it was achieved?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741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86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Read the quote or ask a student to read it and share</a:t>
            </a:r>
            <a:r>
              <a:rPr lang="en-US" sz="2286" kern="1200" baseline="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 their thoughts</a:t>
            </a:r>
            <a:r>
              <a:rPr lang="en-US" sz="2286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 </a:t>
            </a:r>
          </a:p>
          <a:p>
            <a:endParaRPr lang="en-US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2286" b="0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Samuel Langhorne Clemens, better known by his pen name </a:t>
            </a:r>
            <a:r>
              <a:rPr lang="en-US" sz="2286" b="1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Mark Twain</a:t>
            </a:r>
            <a:r>
              <a:rPr lang="en-US" sz="2286" b="0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, was an American author and humorist. He wrote The Adventures of Tom Sawyer and its sequel, Adventures of Huckleberry Finn, the latter often called "The Great American Novel". </a:t>
            </a:r>
          </a:p>
          <a:p>
            <a:endParaRPr lang="en-US" sz="2286" b="0" i="0" u="none" strike="noStrike" kern="1200" dirty="0" smtClean="0">
              <a:solidFill>
                <a:schemeClr val="tx1"/>
              </a:solidFill>
              <a:effectLst/>
              <a:latin typeface="National" panose="02000503000000020004" pitchFamily="50" charset="0"/>
              <a:ea typeface="National" panose="02000503000000020004" pitchFamily="50" charset="0"/>
              <a:cs typeface="+mn-cs"/>
              <a:hlinkClick r:id="rId3"/>
            </a:endParaRPr>
          </a:p>
          <a:p>
            <a:r>
              <a:rPr lang="en-US" sz="2286" b="1" i="0" u="none" strike="noStrike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  <a:hlinkClick r:id="rId3"/>
              </a:rPr>
              <a:t>Born</a:t>
            </a:r>
            <a:r>
              <a:rPr lang="en-US" sz="2286" b="1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: </a:t>
            </a:r>
            <a:r>
              <a:rPr lang="en-US" sz="2286" b="0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November 30, 1835, </a:t>
            </a:r>
            <a:r>
              <a:rPr lang="en-US" sz="2286" b="0" i="0" u="none" strike="noStrike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  <a:hlinkClick r:id="rId4"/>
              </a:rPr>
              <a:t>Florida, MO</a:t>
            </a:r>
            <a:endParaRPr lang="en-US" sz="2286" b="0" i="0" kern="1200" dirty="0" smtClean="0">
              <a:solidFill>
                <a:schemeClr val="tx1"/>
              </a:solidFill>
              <a:effectLst/>
              <a:latin typeface="National" panose="02000503000000020004" pitchFamily="50" charset="0"/>
              <a:ea typeface="National" panose="02000503000000020004" pitchFamily="50" charset="0"/>
              <a:cs typeface="+mn-cs"/>
            </a:endParaRPr>
          </a:p>
          <a:p>
            <a:r>
              <a:rPr lang="en-US" sz="2286" b="1" i="0" u="none" strike="noStrike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  <a:hlinkClick r:id="rId5"/>
              </a:rPr>
              <a:t>Died</a:t>
            </a:r>
            <a:r>
              <a:rPr lang="en-US" sz="2286" b="1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: </a:t>
            </a:r>
            <a:r>
              <a:rPr lang="en-US" sz="2286" b="0" i="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April 21, 1910, </a:t>
            </a:r>
            <a:r>
              <a:rPr lang="en-US" sz="2286" b="0" i="0" u="none" strike="noStrike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  <a:hlinkClick r:id="rId6"/>
              </a:rPr>
              <a:t>Redding, CT</a:t>
            </a:r>
            <a:endParaRPr lang="en-US" sz="2286" b="0" i="0" kern="1200" dirty="0" smtClean="0">
              <a:solidFill>
                <a:schemeClr val="tx1"/>
              </a:solidFill>
              <a:effectLst/>
              <a:latin typeface="National" panose="02000503000000020004" pitchFamily="50" charset="0"/>
              <a:ea typeface="National" panose="02000503000000020004" pitchFamily="50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Review the objectives- make</a:t>
            </a:r>
            <a:r>
              <a:rPr lang="en-US" sz="1200" baseline="0" dirty="0" smtClean="0"/>
              <a:t> sure the student understands the meaning of the words, simplify as needed.- Ask students to read these and ask them to explain what they think each objective means and why it is relevant. </a:t>
            </a:r>
          </a:p>
          <a:p>
            <a:endParaRPr lang="en-US" sz="1200" baseline="0" dirty="0" smtClean="0"/>
          </a:p>
          <a:p>
            <a:r>
              <a:rPr lang="en-US" sz="1200" baseline="0" dirty="0" smtClean="0">
                <a:solidFill>
                  <a:srgbClr val="FF0000"/>
                </a:solidFill>
              </a:rPr>
              <a:t>Tell them during this </a:t>
            </a:r>
            <a:r>
              <a:rPr lang="en-US" sz="1200" baseline="0" dirty="0" smtClean="0">
                <a:solidFill>
                  <a:srgbClr val="FF0000"/>
                </a:solidFill>
              </a:rPr>
              <a:t>orientation…</a:t>
            </a:r>
            <a:endParaRPr lang="en-US" sz="1200" baseline="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We will go on a time travel and create an adjustment curve to discuss the challenges of the exchange.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Talk for a few minutes about problem solving to share a few ways to make good choices and develop solutions if problems arise.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Discuss stereotypes and why stereotyping is not good.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 smtClean="0">
                <a:solidFill>
                  <a:srgbClr val="FF0000"/>
                </a:solidFill>
              </a:rPr>
              <a:t>Review communication styles and talk about how to make American friends</a:t>
            </a:r>
          </a:p>
          <a:p>
            <a:pPr marL="171450" marR="0" lvl="0" indent="-171450" algn="l" defTabSz="17418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rgbClr val="FF0000"/>
                </a:solidFill>
              </a:rPr>
              <a:t>Set some goals and talk about steps you can take to become a global citizen to get the most out of your exchange experience!</a:t>
            </a:r>
          </a:p>
          <a:p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 # 2-  Adjustment</a:t>
            </a:r>
            <a:r>
              <a:rPr lang="en-US" baseline="0" dirty="0" smtClean="0"/>
              <a:t> Process---see curriculum</a:t>
            </a:r>
          </a:p>
          <a:p>
            <a:endParaRPr lang="en-US" dirty="0" smtClean="0"/>
          </a:p>
          <a:p>
            <a:r>
              <a:rPr lang="en-US" dirty="0" smtClean="0"/>
              <a:t>Now</a:t>
            </a:r>
            <a:r>
              <a:rPr lang="en-US" dirty="0" smtClean="0"/>
              <a:t>, we want to take the students through a brief</a:t>
            </a:r>
            <a:r>
              <a:rPr lang="en-US" baseline="0" dirty="0" smtClean="0"/>
              <a:t> “time travel” to help them reflect, discuss, and share where they are in their adjustment process in their exchange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We</a:t>
            </a:r>
            <a:r>
              <a:rPr lang="en-US" sz="1200" baseline="0" dirty="0" smtClean="0">
                <a:latin typeface="National" panose="02000503000000020004" pitchFamily="50" charset="0"/>
                <a:ea typeface="National" panose="02000503000000020004" pitchFamily="50" charset="0"/>
              </a:rPr>
              <a:t> want students to re-experience some of the moments that they have had on their exchange thus far.   Ask students to listen closely and visualize the different situations. Explain that they are going on a “time travel” to relive some of their first experiences when they arrived in the US? </a:t>
            </a:r>
          </a:p>
          <a:p>
            <a:endParaRPr lang="en-US" sz="1200" baseline="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Ask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 the students to describe what the graphic is showing.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If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 they cannot figure it out, show them how the y axis shows happiness, and the x marks time.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National" panose="02000503000000020004" pitchFamily="50" charset="0"/>
              <a:ea typeface="National" panose="02000503000000020004" pitchFamily="50" charset="0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National" panose="02000503000000020004" pitchFamily="50" charset="0"/>
                <a:ea typeface="National" panose="02000503000000020004" pitchFamily="50" charset="0"/>
                <a:cs typeface="+mn-cs"/>
              </a:rPr>
              <a:t>Tell the students to think about their YFU journey thus far.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National" panose="02000503000000020004" pitchFamily="50" charset="0"/>
              <a:ea typeface="National" panose="02000503000000020004" pitchFamily="50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8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students that the will now</a:t>
            </a:r>
            <a:r>
              <a:rPr lang="en-US" baseline="0" dirty="0" smtClean="0"/>
              <a:t> plot their own adjustment curves. Explain that they need to think back month by month on how they were feeling throughout their </a:t>
            </a:r>
            <a:r>
              <a:rPr lang="en-US" baseline="0" dirty="0" smtClean="0"/>
              <a:t>exchange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Let the students know that there is no wrong adjustment curve, different people have different experiences. No two adjustment curves will look the same. </a:t>
            </a:r>
          </a:p>
          <a:p>
            <a:r>
              <a:rPr lang="en-US" sz="1200" baseline="0" dirty="0" smtClean="0"/>
              <a:t>Ask students to talk a little about their adjustment curve.  Use the prompts above: </a:t>
            </a:r>
          </a:p>
          <a:p>
            <a:r>
              <a:rPr lang="en-US" sz="1200" baseline="0" dirty="0" smtClean="0"/>
              <a:t>As students share be sure to highlight the following points: </a:t>
            </a:r>
          </a:p>
          <a:p>
            <a:endParaRPr lang="en-US" sz="12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exchange experience is unique and equally valuable.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need to understand where they fit emotionally in the adjustment process at this point.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should understand the importance of their own attitudes towards the exchange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</a:t>
            </a:r>
            <a:r>
              <a:rPr lang="en-US" baseline="0" dirty="0" smtClean="0"/>
              <a:t> students to look at the slide and ask someone to read the quote aloud.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 students why this quote is relevant.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9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we’re going to help each other problem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solve some scenarios on the next few slides.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rgbClr val="64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6200" y="5268626"/>
            <a:ext cx="18558509" cy="3733932"/>
          </a:xfrm>
        </p:spPr>
        <p:txBody>
          <a:bodyPr>
            <a:noAutofit/>
          </a:bodyPr>
          <a:lstStyle>
            <a:lvl1pPr algn="l">
              <a:defRPr sz="12700" b="1">
                <a:solidFill>
                  <a:schemeClr val="bg1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4668" y="9144166"/>
            <a:ext cx="18540040" cy="1468916"/>
          </a:xfrm>
        </p:spPr>
        <p:txBody>
          <a:bodyPr>
            <a:normAutofit/>
          </a:bodyPr>
          <a:lstStyle>
            <a:lvl1pPr marL="0" indent="0" algn="l">
              <a:buNone/>
              <a:defRPr sz="7620">
                <a:solidFill>
                  <a:srgbClr val="FFFFFF"/>
                </a:solidFill>
                <a:latin typeface="National-Medium"/>
                <a:cs typeface="National-Medium"/>
              </a:defRPr>
            </a:lvl1pPr>
            <a:lvl2pPr marL="116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2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8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4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0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67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2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9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Bild 6" descr="YFU_Landscape_Logo_Name_whit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375" cy="3393840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20148486" y="16002292"/>
            <a:ext cx="1916887" cy="469060"/>
          </a:xfrm>
          <a:prstGeom prst="rect">
            <a:avLst/>
          </a:prstGeom>
        </p:spPr>
        <p:txBody>
          <a:bodyPr vert="horz" lIns="232262" tIns="116131" rIns="232262" bIns="116131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sz="3048" smtClean="0">
                <a:latin typeface="National-Book"/>
                <a:cs typeface="National-Book"/>
              </a:rPr>
              <a:pPr algn="r"/>
              <a:t>09.01.2018</a:t>
            </a:fld>
            <a:endParaRPr lang="de-DE" sz="3048" dirty="0"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3428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375" cy="3393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26200" y="5268626"/>
            <a:ext cx="18558509" cy="3733932"/>
          </a:xfrm>
        </p:spPr>
        <p:txBody>
          <a:bodyPr>
            <a:noAutofit/>
          </a:bodyPr>
          <a:lstStyle>
            <a:lvl1pPr algn="l">
              <a:defRPr sz="12700" b="1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44668" y="9144166"/>
            <a:ext cx="18540040" cy="1468916"/>
          </a:xfrm>
        </p:spPr>
        <p:txBody>
          <a:bodyPr>
            <a:normAutofit/>
          </a:bodyPr>
          <a:lstStyle>
            <a:lvl1pPr marL="0" indent="0" algn="l">
              <a:buNone/>
              <a:defRPr sz="762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116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2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8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4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0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67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2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9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0148486" y="16002292"/>
            <a:ext cx="1916887" cy="469060"/>
          </a:xfrm>
          <a:prstGeom prst="rect">
            <a:avLst/>
          </a:prstGeom>
        </p:spPr>
        <p:txBody>
          <a:bodyPr vert="horz" lIns="232262" tIns="116131" rIns="232262" bIns="116131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sz="3048" smtClean="0">
                <a:solidFill>
                  <a:srgbClr val="555555"/>
                </a:solidFill>
                <a:latin typeface="National-Book"/>
                <a:cs typeface="National-Book"/>
              </a:rPr>
              <a:pPr algn="r"/>
              <a:t>09.01.2018</a:t>
            </a:fld>
            <a:endParaRPr lang="de-DE" sz="3048" dirty="0">
              <a:solidFill>
                <a:srgbClr val="555555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121221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264" y="2743251"/>
            <a:ext cx="19742706" cy="1563533"/>
          </a:xfrm>
        </p:spPr>
        <p:txBody>
          <a:bodyPr anchor="t">
            <a:noAutofit/>
          </a:bodyPr>
          <a:lstStyle>
            <a:lvl1pPr algn="l">
              <a:defRPr lang="en-US" sz="1016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264" y="4595942"/>
            <a:ext cx="19742706" cy="10391635"/>
          </a:xfrm>
        </p:spPr>
        <p:txBody>
          <a:bodyPr anchor="t">
            <a:normAutofit/>
          </a:bodyPr>
          <a:lstStyle>
            <a:lvl1pPr marL="0" marR="0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 lang="en-US" sz="7620" b="0" i="0" baseline="0" dirty="0" smtClean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0" marR="0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2540"/>
              </a:spcAft>
              <a:buClrTx/>
              <a:buSzPct val="100000"/>
              <a:buFontTx/>
              <a:buNone/>
              <a:tabLst/>
              <a:defRPr sz="762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 marL="640080" marR="0" indent="-640080" algn="l" defTabSz="1161288" rtl="0" eaLnBrk="1" fontAlgn="auto" latinLnBrk="0" hangingPunct="1">
              <a:lnSpc>
                <a:spcPts val="7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4064">
                <a:solidFill>
                  <a:srgbClr val="535556"/>
                </a:solidFill>
              </a:defRPr>
            </a:lvl3pPr>
            <a:lvl4pPr marL="1188720" marR="0" indent="-685800" algn="l" defTabSz="1161288" rtl="0" eaLnBrk="1" fontAlgn="auto" latinLnBrk="0" hangingPunct="1">
              <a:lnSpc>
                <a:spcPts val="7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556">
                <a:solidFill>
                  <a:srgbClr val="535556"/>
                </a:solidFill>
              </a:defRPr>
            </a:lvl4pPr>
            <a:lvl5pPr marL="0" marR="0" indent="0" algn="l" defTabSz="1161288" rtl="0" eaLnBrk="1" fontAlgn="auto" latinLnBrk="0" hangingPunct="1">
              <a:lnSpc>
                <a:spcPts val="3556"/>
              </a:lnSpc>
              <a:spcBef>
                <a:spcPts val="127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56" baseline="0">
                <a:solidFill>
                  <a:srgbClr val="535556"/>
                </a:solidFill>
              </a:defRPr>
            </a:lvl5pPr>
            <a:lvl6pPr marL="580644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967728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8129016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9290304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Click to edit Master text styles</a:t>
            </a:r>
          </a:p>
          <a:p>
            <a:pPr marL="0" marR="0" lvl="1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Second level</a:t>
            </a:r>
          </a:p>
          <a:p>
            <a:pPr marL="0" marR="0" lvl="2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Third level</a:t>
            </a:r>
          </a:p>
          <a:p>
            <a:pPr marL="0" marR="0" lvl="3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Fourth level</a:t>
            </a:r>
          </a:p>
          <a:p>
            <a:pPr marL="0" marR="0" lvl="4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Fifth level</a:t>
            </a:r>
            <a:endParaRPr kumimoji="0" lang="en-US" sz="3048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59740" y="9547671"/>
            <a:ext cx="184731" cy="7959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61288"/>
            <a:endParaRPr lang="en-US" sz="4572" kern="1200" dirty="0">
              <a:solidFill>
                <a:srgbClr val="3C3C3B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5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953"/>
            <a:ext cx="6401063" cy="2375685"/>
          </a:xfrm>
          <a:prstGeom prst="rect">
            <a:avLst/>
          </a:prstGeom>
        </p:spPr>
      </p:pic>
      <p:sp>
        <p:nvSpPr>
          <p:cNvPr id="26" name="Datumsplatzhalter 2"/>
          <p:cNvSpPr>
            <a:spLocks noGrp="1"/>
          </p:cNvSpPr>
          <p:nvPr>
            <p:ph type="dt" sz="half" idx="10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09.01.2018</a:t>
            </a:fld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8264" y="2743251"/>
            <a:ext cx="19742706" cy="1563533"/>
          </a:xfrm>
        </p:spPr>
        <p:txBody>
          <a:bodyPr anchor="t">
            <a:noAutofit/>
          </a:bodyPr>
          <a:lstStyle>
            <a:lvl1pPr algn="l">
              <a:defRPr lang="en-US" sz="1016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012177" y="4572085"/>
            <a:ext cx="9144375" cy="10415493"/>
          </a:xfrm>
        </p:spPr>
        <p:txBody>
          <a:bodyPr/>
          <a:lstStyle>
            <a:lvl1pPr>
              <a:defRPr sz="762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6096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6096" b="0" i="0" baseline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6096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3048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887688" y="4572085"/>
            <a:ext cx="9144375" cy="10415493"/>
          </a:xfrm>
        </p:spPr>
        <p:txBody>
          <a:bodyPr/>
          <a:lstStyle>
            <a:lvl1pPr>
              <a:defRPr sz="762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6096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6096" b="0" i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6096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3048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pic>
        <p:nvPicPr>
          <p:cNvPr id="17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953"/>
            <a:ext cx="6401063" cy="2375685"/>
          </a:xfrm>
          <a:prstGeom prst="rect">
            <a:avLst/>
          </a:prstGeom>
        </p:spPr>
      </p:pic>
      <p:sp>
        <p:nvSpPr>
          <p:cNvPr id="18" name="Datumsplatzhalter 2"/>
          <p:cNvSpPr>
            <a:spLocks noGrp="1"/>
          </p:cNvSpPr>
          <p:nvPr>
            <p:ph type="dt" sz="half" idx="10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09.01.2018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8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3226713" cy="147865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9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953"/>
            <a:ext cx="6401063" cy="2375685"/>
          </a:xfrm>
          <a:prstGeom prst="rect">
            <a:avLst/>
          </a:prstGeom>
        </p:spPr>
      </p:pic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09.01.2018</a:t>
            </a:fld>
            <a:endParaRPr lang="de-DE"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1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12179" y="2743251"/>
            <a:ext cx="20186483" cy="1563533"/>
          </a:xfrm>
        </p:spPr>
        <p:txBody>
          <a:bodyPr/>
          <a:lstStyle>
            <a:lvl1pPr algn="l">
              <a:defRPr b="1" i="0" baseline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/>
          </p:nvPr>
        </p:nvSpPr>
        <p:spPr>
          <a:xfrm>
            <a:off x="2012179" y="4853178"/>
            <a:ext cx="6401063" cy="91441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6"/>
          </p:nvPr>
        </p:nvSpPr>
        <p:spPr>
          <a:xfrm>
            <a:off x="8900517" y="4853178"/>
            <a:ext cx="6401063" cy="91441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7"/>
          </p:nvPr>
        </p:nvSpPr>
        <p:spPr>
          <a:xfrm>
            <a:off x="15797596" y="4853178"/>
            <a:ext cx="6401063" cy="91441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12181" y="14340363"/>
            <a:ext cx="6401063" cy="469060"/>
          </a:xfrm>
        </p:spPr>
        <p:txBody>
          <a:bodyPr>
            <a:noAutofit/>
          </a:bodyPr>
          <a:lstStyle>
            <a:lvl1pPr>
              <a:lnSpc>
                <a:spcPts val="3556"/>
              </a:lnSpc>
              <a:spcAft>
                <a:spcPts val="0"/>
              </a:spcAft>
              <a:defRPr sz="3556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900517" y="14340363"/>
            <a:ext cx="6401063" cy="469060"/>
          </a:xfrm>
        </p:spPr>
        <p:txBody>
          <a:bodyPr>
            <a:noAutofit/>
          </a:bodyPr>
          <a:lstStyle>
            <a:lvl1pPr>
              <a:lnSpc>
                <a:spcPts val="3556"/>
              </a:lnSpc>
              <a:spcAft>
                <a:spcPts val="0"/>
              </a:spcAft>
              <a:defRPr sz="3556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marL="0" marR="0" lvl="0" indent="0" algn="l" defTabSz="1161288" rtl="0" eaLnBrk="1" fontAlgn="auto" latinLnBrk="0" hangingPunct="1">
              <a:lnSpc>
                <a:spcPts val="35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5797599" y="14340363"/>
            <a:ext cx="6401063" cy="469060"/>
          </a:xfrm>
        </p:spPr>
        <p:txBody>
          <a:bodyPr>
            <a:noAutofit/>
          </a:bodyPr>
          <a:lstStyle>
            <a:lvl1pPr>
              <a:lnSpc>
                <a:spcPts val="3556"/>
              </a:lnSpc>
              <a:spcAft>
                <a:spcPts val="0"/>
              </a:spcAft>
              <a:defRPr sz="3556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09.01.2018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953"/>
            <a:ext cx="6401063" cy="23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012179" y="2743251"/>
            <a:ext cx="20186483" cy="1563533"/>
          </a:xfrm>
        </p:spPr>
        <p:txBody>
          <a:bodyPr/>
          <a:lstStyle>
            <a:lvl1pPr algn="l">
              <a:defRPr b="1" i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012176" y="4572655"/>
            <a:ext cx="13289404" cy="7584802"/>
          </a:xfrm>
        </p:spPr>
        <p:txBody>
          <a:bodyPr/>
          <a:lstStyle>
            <a:lvl1pPr>
              <a:defRPr sz="7620" b="1" i="0" baseline="0">
                <a:latin typeface="National-Medium"/>
                <a:cs typeface="National-Medium"/>
              </a:defRPr>
            </a:lvl1pPr>
            <a:lvl2pPr>
              <a:defRPr sz="7620">
                <a:latin typeface="National-Book"/>
                <a:cs typeface="National-Book"/>
              </a:defRPr>
            </a:lvl2pPr>
            <a:lvl3pPr>
              <a:defRPr sz="6096">
                <a:latin typeface="National-Book"/>
                <a:cs typeface="National-Book"/>
              </a:defRPr>
            </a:lvl3pPr>
            <a:lvl4pPr>
              <a:defRPr sz="6096">
                <a:latin typeface="National-Book"/>
                <a:cs typeface="National-Book"/>
              </a:defRPr>
            </a:lvl4pPr>
            <a:lvl5pPr>
              <a:defRPr sz="3048" i="1"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797598" y="14090249"/>
            <a:ext cx="6401065" cy="469060"/>
          </a:xfrm>
        </p:spPr>
        <p:txBody>
          <a:bodyPr/>
          <a:lstStyle>
            <a:lvl1pPr>
              <a:lnSpc>
                <a:spcPts val="3556"/>
              </a:lnSpc>
              <a:spcAft>
                <a:spcPts val="0"/>
              </a:spcAft>
              <a:defRPr sz="3556" b="0" i="1"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7"/>
          </p:nvPr>
        </p:nvSpPr>
        <p:spPr>
          <a:xfrm>
            <a:off x="15797596" y="4572655"/>
            <a:ext cx="6401063" cy="914416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pic>
        <p:nvPicPr>
          <p:cNvPr id="12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3953"/>
            <a:ext cx="6401063" cy="2375685"/>
          </a:xfrm>
          <a:prstGeom prst="rect">
            <a:avLst/>
          </a:prstGeom>
        </p:spPr>
      </p:pic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0519FB5C-ECF6-784A-9511-4C56E4C56DC1}" type="datetime1">
              <a:rPr lang="de-DE" smtClean="0"/>
              <a:pPr/>
              <a:t>09.01.2018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86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AB7A0-B7B8-4CA4-9A9F-DA0431D76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61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9272619_14 hor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889" y="1566348"/>
            <a:ext cx="25336681" cy="1689236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639334" y="15520152"/>
            <a:ext cx="28450361" cy="2185220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/>
          </a:p>
        </p:txBody>
      </p:sp>
      <p:sp>
        <p:nvSpPr>
          <p:cNvPr id="10" name="Rectangle 9"/>
          <p:cNvSpPr/>
          <p:nvPr userDrawn="1"/>
        </p:nvSpPr>
        <p:spPr>
          <a:xfrm>
            <a:off x="-639333" y="-46502"/>
            <a:ext cx="25281787" cy="1612851"/>
          </a:xfrm>
          <a:prstGeom prst="rect">
            <a:avLst/>
          </a:prstGeom>
          <a:solidFill>
            <a:srgbClr val="D7226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>
              <a:solidFill>
                <a:srgbClr val="4AC4D7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401584" y="-286220"/>
            <a:ext cx="20904042" cy="1903765"/>
          </a:xfrm>
        </p:spPr>
        <p:txBody>
          <a:bodyPr>
            <a:normAutofit/>
          </a:bodyPr>
          <a:lstStyle>
            <a:lvl1pPr>
              <a:defRPr sz="9398">
                <a:solidFill>
                  <a:srgbClr val="FFFFFF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82" y="15951942"/>
            <a:ext cx="12586897" cy="10749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3388762" y="-3672977"/>
            <a:ext cx="5116481" cy="24144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/>
          </a:p>
        </p:txBody>
      </p:sp>
      <p:sp>
        <p:nvSpPr>
          <p:cNvPr id="13" name="Rectangle 12"/>
          <p:cNvSpPr/>
          <p:nvPr userDrawn="1"/>
        </p:nvSpPr>
        <p:spPr>
          <a:xfrm>
            <a:off x="-828921" y="17713998"/>
            <a:ext cx="24737717" cy="2357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/>
          </a:p>
        </p:txBody>
      </p:sp>
      <p:sp>
        <p:nvSpPr>
          <p:cNvPr id="14" name="Rectangle 13"/>
          <p:cNvSpPr/>
          <p:nvPr userDrawn="1"/>
        </p:nvSpPr>
        <p:spPr>
          <a:xfrm>
            <a:off x="-3786340" y="-1339639"/>
            <a:ext cx="3678980" cy="218110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/>
          </a:p>
        </p:txBody>
      </p:sp>
      <p:sp>
        <p:nvSpPr>
          <p:cNvPr id="17" name="Rectangle 16"/>
          <p:cNvSpPr/>
          <p:nvPr userDrawn="1"/>
        </p:nvSpPr>
        <p:spPr>
          <a:xfrm>
            <a:off x="-2440489" y="17490024"/>
            <a:ext cx="28060257" cy="8681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74"/>
          </a:p>
        </p:txBody>
      </p:sp>
    </p:spTree>
    <p:extLst>
      <p:ext uri="{BB962C8B-B14F-4D97-AF65-F5344CB8AC3E}">
        <p14:creationId xmlns:p14="http://schemas.microsoft.com/office/powerpoint/2010/main" val="1365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75" y="2647546"/>
            <a:ext cx="20737070" cy="1794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75" y="4649269"/>
            <a:ext cx="20904042" cy="996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Click to edit Master text styles</a:t>
            </a:r>
          </a:p>
          <a:p>
            <a:pPr marL="0" marR="0" lvl="1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Second level</a:t>
            </a:r>
          </a:p>
          <a:p>
            <a:pPr marL="0" marR="0" lvl="2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Third level</a:t>
            </a:r>
          </a:p>
          <a:p>
            <a:pPr marL="0" marR="0" lvl="3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Fourth level</a:t>
            </a:r>
          </a:p>
          <a:p>
            <a:pPr marL="0" marR="0" lvl="4" indent="0" algn="l" defTabSz="1161288" rtl="0" eaLnBrk="1" fontAlgn="auto" latinLnBrk="0" hangingPunct="1">
              <a:lnSpc>
                <a:spcPts val="8636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2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</a:rPr>
              <a:t>Fifth level</a:t>
            </a:r>
            <a:endParaRPr kumimoji="0" lang="en-US" sz="3048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2"/>
          </p:nvPr>
        </p:nvSpPr>
        <p:spPr>
          <a:xfrm>
            <a:off x="19115177" y="16002292"/>
            <a:ext cx="1916887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defTabSz="1161288"/>
            <a:fld id="{0519FB5C-ECF6-784A-9511-4C56E4C56DC1}" type="datetime1">
              <a:rPr lang="de-DE" kern="1200" smtClean="0">
                <a:ea typeface="+mn-ea"/>
              </a:rPr>
              <a:pPr defTabSz="1161288"/>
              <a:t>09.01.2018</a:t>
            </a:fld>
            <a:endParaRPr lang="de-DE" kern="1200" dirty="0">
              <a:ea typeface="+mn-ea"/>
            </a:endParaRPr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1760050" y="16019323"/>
            <a:ext cx="7355126" cy="469060"/>
          </a:xfrm>
          <a:prstGeom prst="rect">
            <a:avLst/>
          </a:prstGeom>
        </p:spPr>
        <p:txBody>
          <a:bodyPr anchor="t"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defTabSz="1161288"/>
            <a:endParaRPr lang="de-DE" kern="1200" dirty="0">
              <a:ea typeface="+mn-ea"/>
            </a:endParaRPr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21032064" y="16002292"/>
            <a:ext cx="1166596" cy="469060"/>
          </a:xfrm>
          <a:prstGeom prst="rect">
            <a:avLst/>
          </a:prstGeom>
        </p:spPr>
        <p:txBody>
          <a:bodyPr/>
          <a:lstStyle>
            <a:lvl1pPr algn="r">
              <a:defRPr sz="3048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defTabSz="1161288"/>
            <a:fld id="{1C79B7FB-38B4-3E47-9D74-957A0A38F6CB}" type="slidenum">
              <a:rPr lang="de-DE" kern="1200" smtClean="0">
                <a:ea typeface="+mn-ea"/>
              </a:rPr>
              <a:pPr defTabSz="1161288"/>
              <a:t>‹#›</a:t>
            </a:fld>
            <a:endParaRPr lang="de-DE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534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71" r:id="rId9"/>
  </p:sldLayoutIdLst>
  <p:txStyles>
    <p:titleStyle>
      <a:lvl1pPr algn="l" defTabSz="1161288" rtl="0" eaLnBrk="1" latinLnBrk="0" hangingPunct="1">
        <a:spcBef>
          <a:spcPct val="0"/>
        </a:spcBef>
        <a:buNone/>
        <a:defRPr sz="10160" b="1" i="0" kern="1200">
          <a:solidFill>
            <a:srgbClr val="642869"/>
          </a:solidFill>
          <a:latin typeface="National-Medium"/>
          <a:ea typeface="+mj-ea"/>
          <a:cs typeface="National-Medium"/>
        </a:defRPr>
      </a:lvl1pPr>
    </p:titleStyle>
    <p:bodyStyle>
      <a:lvl1pPr marL="0" marR="0" indent="0" algn="l" defTabSz="1161288" rtl="0" eaLnBrk="1" fontAlgn="auto" latinLnBrk="0" hangingPunct="1">
        <a:lnSpc>
          <a:spcPts val="8636"/>
        </a:lnSpc>
        <a:spcBef>
          <a:spcPts val="0"/>
        </a:spcBef>
        <a:spcAft>
          <a:spcPts val="1270"/>
        </a:spcAft>
        <a:buClrTx/>
        <a:buSzTx/>
        <a:buFontTx/>
        <a:buNone/>
        <a:tabLst/>
        <a:defRPr sz="8128" kern="1200">
          <a:solidFill>
            <a:srgbClr val="535556"/>
          </a:solidFill>
          <a:latin typeface="+mn-lt"/>
          <a:ea typeface="+mn-ea"/>
          <a:cs typeface="+mn-cs"/>
        </a:defRPr>
      </a:lvl1pPr>
      <a:lvl2pPr marL="0" marR="0" indent="0" algn="l" defTabSz="1161288" rtl="0" eaLnBrk="1" fontAlgn="auto" latinLnBrk="0" hangingPunct="1">
        <a:lnSpc>
          <a:spcPts val="8636"/>
        </a:lnSpc>
        <a:spcBef>
          <a:spcPts val="0"/>
        </a:spcBef>
        <a:spcAft>
          <a:spcPts val="2540"/>
        </a:spcAft>
        <a:buClrTx/>
        <a:buSzPct val="100000"/>
        <a:buFontTx/>
        <a:buNone/>
        <a:tabLst/>
        <a:defRPr sz="7112" kern="1200">
          <a:solidFill>
            <a:srgbClr val="535556"/>
          </a:solidFill>
          <a:latin typeface="+mn-lt"/>
          <a:ea typeface="+mn-ea"/>
          <a:cs typeface="+mn-cs"/>
        </a:defRPr>
      </a:lvl2pPr>
      <a:lvl3pPr marL="640080" marR="0" indent="-640080" algn="l" defTabSz="1161288" rtl="0" eaLnBrk="1" fontAlgn="auto" latinLnBrk="0" hangingPunct="1">
        <a:lnSpc>
          <a:spcPts val="7112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6096" kern="1200">
          <a:solidFill>
            <a:srgbClr val="535556"/>
          </a:solidFill>
          <a:latin typeface="+mn-lt"/>
          <a:ea typeface="+mn-ea"/>
          <a:cs typeface="+mn-cs"/>
        </a:defRPr>
      </a:lvl3pPr>
      <a:lvl4pPr marL="1188720" marR="0" indent="-685800" algn="l" defTabSz="1161288" rtl="0" eaLnBrk="1" fontAlgn="auto" latinLnBrk="0" hangingPunct="1">
        <a:lnSpc>
          <a:spcPts val="7112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5080" kern="1200">
          <a:solidFill>
            <a:srgbClr val="535556"/>
          </a:solidFill>
          <a:latin typeface="+mn-lt"/>
          <a:ea typeface="+mn-ea"/>
          <a:cs typeface="+mn-cs"/>
        </a:defRPr>
      </a:lvl4pPr>
      <a:lvl5pPr marL="0" marR="0" indent="0" algn="l" defTabSz="1161288" rtl="0" eaLnBrk="1" fontAlgn="auto" latinLnBrk="0" hangingPunct="1">
        <a:lnSpc>
          <a:spcPts val="3556"/>
        </a:lnSpc>
        <a:spcBef>
          <a:spcPts val="1270"/>
        </a:spcBef>
        <a:spcAft>
          <a:spcPts val="0"/>
        </a:spcAft>
        <a:buClrTx/>
        <a:buSzTx/>
        <a:buFontTx/>
        <a:buNone/>
        <a:tabLst/>
        <a:defRPr sz="5080" kern="1200">
          <a:solidFill>
            <a:srgbClr val="535556"/>
          </a:solidFill>
          <a:latin typeface="+mn-lt"/>
          <a:ea typeface="+mn-ea"/>
          <a:cs typeface="+mn-cs"/>
        </a:defRPr>
      </a:lvl5pPr>
      <a:lvl6pPr marL="6387084" indent="-580644" algn="l" defTabSz="1161288" rtl="0" eaLnBrk="1" latinLnBrk="0" hangingPunct="1">
        <a:spcBef>
          <a:spcPct val="20000"/>
        </a:spcBef>
        <a:buFont typeface="Arial"/>
        <a:buChar char="•"/>
        <a:defRPr sz="5080" kern="1200">
          <a:solidFill>
            <a:schemeClr val="tx1"/>
          </a:solidFill>
          <a:latin typeface="+mn-lt"/>
          <a:ea typeface="+mn-ea"/>
          <a:cs typeface="+mn-cs"/>
        </a:defRPr>
      </a:lvl6pPr>
      <a:lvl7pPr marL="7548372" indent="-580644" algn="l" defTabSz="1161288" rtl="0" eaLnBrk="1" latinLnBrk="0" hangingPunct="1">
        <a:spcBef>
          <a:spcPct val="20000"/>
        </a:spcBef>
        <a:buFont typeface="Arial"/>
        <a:buChar char="•"/>
        <a:defRPr sz="5080" kern="1200">
          <a:solidFill>
            <a:schemeClr val="tx1"/>
          </a:solidFill>
          <a:latin typeface="+mn-lt"/>
          <a:ea typeface="+mn-ea"/>
          <a:cs typeface="+mn-cs"/>
        </a:defRPr>
      </a:lvl7pPr>
      <a:lvl8pPr marL="8709660" indent="-580644" algn="l" defTabSz="1161288" rtl="0" eaLnBrk="1" latinLnBrk="0" hangingPunct="1">
        <a:spcBef>
          <a:spcPct val="20000"/>
        </a:spcBef>
        <a:buFont typeface="Arial"/>
        <a:buChar char="•"/>
        <a:defRPr sz="5080" kern="1200">
          <a:solidFill>
            <a:schemeClr val="tx1"/>
          </a:solidFill>
          <a:latin typeface="+mn-lt"/>
          <a:ea typeface="+mn-ea"/>
          <a:cs typeface="+mn-cs"/>
        </a:defRPr>
      </a:lvl8pPr>
      <a:lvl9pPr marL="9870948" indent="-580644" algn="l" defTabSz="1161288" rtl="0" eaLnBrk="1" latinLnBrk="0" hangingPunct="1">
        <a:spcBef>
          <a:spcPct val="20000"/>
        </a:spcBef>
        <a:buFont typeface="Arial"/>
        <a:buChar char="•"/>
        <a:defRPr sz="5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1pPr>
      <a:lvl2pPr marL="1161288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2pPr>
      <a:lvl3pPr marL="2322576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3pPr>
      <a:lvl4pPr marL="3483864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4pPr>
      <a:lvl5pPr marL="4645152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5pPr>
      <a:lvl6pPr marL="5806440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6pPr>
      <a:lvl7pPr marL="6967728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7pPr>
      <a:lvl8pPr marL="8129016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8pPr>
      <a:lvl9pPr marL="9290304" algn="l" defTabSz="1161288" rtl="0" eaLnBrk="1" latinLnBrk="0" hangingPunct="1">
        <a:defRPr sz="4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4668" y="9144165"/>
            <a:ext cx="18540040" cy="6351207"/>
          </a:xfrm>
        </p:spPr>
        <p:txBody>
          <a:bodyPr/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5" y="8610643"/>
            <a:ext cx="13726303" cy="65000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1876" y="3511598"/>
            <a:ext cx="18962832" cy="322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dirty="0">
                <a:solidFill>
                  <a:schemeClr val="bg1"/>
                </a:solidFill>
                <a:latin typeface="National" panose="02000503000000020004" pitchFamily="50" charset="0"/>
                <a:ea typeface="National" panose="02000503000000020004" pitchFamily="50" charset="0"/>
              </a:rPr>
              <a:t>Mid-Year Orientation </a:t>
            </a:r>
            <a:r>
              <a:rPr lang="en-US" dirty="0">
                <a:latin typeface="National" panose="02000503000000020004" pitchFamily="50" charset="0"/>
                <a:ea typeface="National" panose="02000503000000020004" pitchFamily="50" charset="0"/>
              </a:rPr>
              <a:t/>
            </a:r>
            <a:br>
              <a:rPr lang="en-US" dirty="0">
                <a:latin typeface="National" panose="02000503000000020004" pitchFamily="50" charset="0"/>
                <a:ea typeface="National" panose="02000503000000020004" pitchFamily="50" charset="0"/>
              </a:rPr>
            </a:br>
            <a:r>
              <a:rPr lang="en-US" dirty="0">
                <a:latin typeface="National" panose="02000503000000020004" pitchFamily="50" charset="0"/>
                <a:ea typeface="National" panose="02000503000000020004" pitchFamily="50" charset="0"/>
              </a:rPr>
              <a:t/>
            </a:r>
            <a:br>
              <a:rPr lang="en-US" dirty="0">
                <a:latin typeface="National" panose="02000503000000020004" pitchFamily="50" charset="0"/>
                <a:ea typeface="National" panose="02000503000000020004" pitchFamily="50" charset="0"/>
              </a:rPr>
            </a:br>
            <a:endParaRPr lang="en-US" dirty="0">
              <a:latin typeface="National" panose="02000503000000020004" pitchFamily="50" charset="0"/>
              <a:ea typeface="National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8809" y="4772526"/>
            <a:ext cx="18851270" cy="5336674"/>
          </a:xfrm>
        </p:spPr>
        <p:txBody>
          <a:bodyPr>
            <a:normAutofit/>
          </a:bodyPr>
          <a:lstStyle/>
          <a:p>
            <a:pPr algn="ctr"/>
            <a:r>
              <a:rPr lang="en-US" sz="16600" b="1" dirty="0" smtClean="0"/>
              <a:t>Dear Area </a:t>
            </a:r>
          </a:p>
          <a:p>
            <a:pPr algn="ctr"/>
            <a:endParaRPr lang="en-US" sz="16600" b="1" dirty="0" smtClean="0"/>
          </a:p>
          <a:p>
            <a:pPr algn="ctr"/>
            <a:r>
              <a:rPr lang="en-US" sz="16600" b="1" dirty="0" smtClean="0"/>
              <a:t>Representative</a:t>
            </a:r>
            <a:endParaRPr lang="en-US" sz="1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9634887"/>
            <a:ext cx="3968288" cy="57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264" y="1467904"/>
            <a:ext cx="19742706" cy="1563533"/>
          </a:xfrm>
        </p:spPr>
        <p:txBody>
          <a:bodyPr/>
          <a:lstStyle/>
          <a:p>
            <a:pPr algn="ctr"/>
            <a:r>
              <a:rPr lang="en-US" dirty="0" smtClean="0"/>
              <a:t>Problem Solving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264" y="4529767"/>
            <a:ext cx="19742706" cy="9872033"/>
          </a:xfrm>
        </p:spPr>
        <p:txBody>
          <a:bodyPr>
            <a:normAutofit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US" sz="6000" dirty="0" smtClean="0"/>
              <a:t>What </a:t>
            </a:r>
            <a:r>
              <a:rPr lang="en-US" sz="6000" dirty="0"/>
              <a:t>are some ways to improve </a:t>
            </a:r>
            <a:r>
              <a:rPr lang="en-US" sz="6000" dirty="0" smtClean="0"/>
              <a:t>this situation/issue</a:t>
            </a:r>
            <a:r>
              <a:rPr lang="en-US" sz="6000" dirty="0"/>
              <a:t>?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6000" dirty="0" smtClean="0"/>
              <a:t>Who </a:t>
            </a:r>
            <a:r>
              <a:rPr lang="en-US" sz="6000" dirty="0"/>
              <a:t>is someone that you could talk to </a:t>
            </a:r>
            <a:r>
              <a:rPr lang="en-US" sz="6000" dirty="0" smtClean="0"/>
              <a:t>in this </a:t>
            </a:r>
            <a:r>
              <a:rPr lang="en-US" sz="6000" dirty="0"/>
              <a:t>situation?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6000" dirty="0" smtClean="0"/>
              <a:t>Has </a:t>
            </a:r>
            <a:r>
              <a:rPr lang="en-US" sz="6000" dirty="0"/>
              <a:t>anyone experienced this problem </a:t>
            </a:r>
            <a:r>
              <a:rPr lang="en-US" sz="6000" dirty="0" smtClean="0"/>
              <a:t>and figured </a:t>
            </a:r>
            <a:r>
              <a:rPr lang="en-US" sz="6000" dirty="0"/>
              <a:t>out a solution?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6000" dirty="0" smtClean="0"/>
              <a:t>What </a:t>
            </a:r>
            <a:r>
              <a:rPr lang="en-US" sz="6000" dirty="0"/>
              <a:t>are some things that you </a:t>
            </a:r>
            <a:r>
              <a:rPr lang="en-US" sz="6000" dirty="0" smtClean="0"/>
              <a:t>wouldn’t want </a:t>
            </a:r>
            <a:r>
              <a:rPr lang="en-US" sz="6000" dirty="0"/>
              <a:t>to do in this situation?</a:t>
            </a:r>
          </a:p>
        </p:txBody>
      </p:sp>
    </p:spTree>
    <p:extLst>
      <p:ext uri="{BB962C8B-B14F-4D97-AF65-F5344CB8AC3E}">
        <p14:creationId xmlns:p14="http://schemas.microsoft.com/office/powerpoint/2010/main" val="1688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YFU Support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457200"/>
            <a:ext cx="10948738" cy="1548519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4595942"/>
            <a:ext cx="21343770" cy="1039163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Who is your </a:t>
            </a:r>
          </a:p>
          <a:p>
            <a:r>
              <a:rPr lang="en-US" dirty="0" smtClean="0"/>
              <a:t>Area Representative?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5069" y="4432324"/>
            <a:ext cx="18540040" cy="1468916"/>
          </a:xfrm>
        </p:spPr>
        <p:txBody>
          <a:bodyPr>
            <a:normAutofit/>
          </a:bodyPr>
          <a:lstStyle/>
          <a:p>
            <a:pPr algn="ctr"/>
            <a:r>
              <a:rPr lang="en-US" sz="11500" dirty="0" smtClean="0"/>
              <a:t>Stereotyping</a:t>
            </a:r>
            <a:endParaRPr lang="en-US" sz="11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2" y="7504906"/>
            <a:ext cx="11657888" cy="74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4668" y="3717148"/>
            <a:ext cx="18558509" cy="3733932"/>
          </a:xfrm>
        </p:spPr>
        <p:txBody>
          <a:bodyPr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23" y="6598978"/>
            <a:ext cx="6896947" cy="88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04" y="4704145"/>
            <a:ext cx="20040920" cy="1974384"/>
          </a:xfrm>
        </p:spPr>
        <p:txBody>
          <a:bodyPr/>
          <a:lstStyle/>
          <a:p>
            <a:pPr algn="ctr"/>
            <a:r>
              <a:rPr lang="en-US" sz="9600" dirty="0" smtClean="0"/>
              <a:t>Goal Setting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87" y="7462429"/>
            <a:ext cx="7652812" cy="7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1839" y="1314501"/>
            <a:ext cx="19742706" cy="1563533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2008" y="3299814"/>
            <a:ext cx="19462368" cy="9406536"/>
          </a:xfrm>
        </p:spPr>
        <p:txBody>
          <a:bodyPr>
            <a:norm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b="0" dirty="0" smtClean="0"/>
              <a:t>List at least three goals for the remainder of the </a:t>
            </a:r>
            <a:r>
              <a:rPr lang="en-US" b="0" dirty="0" smtClean="0"/>
              <a:t>exchange and list a concern on the other side.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b="0" dirty="0" smtClean="0"/>
              <a:t>Think </a:t>
            </a:r>
            <a:r>
              <a:rPr lang="en-US" b="0" dirty="0" smtClean="0"/>
              <a:t>about why you came on exchange.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b="0" dirty="0" smtClean="0"/>
              <a:t>Would anyone like to share…….</a:t>
            </a:r>
          </a:p>
        </p:txBody>
      </p:sp>
    </p:spTree>
    <p:extLst>
      <p:ext uri="{BB962C8B-B14F-4D97-AF65-F5344CB8AC3E}">
        <p14:creationId xmlns:p14="http://schemas.microsoft.com/office/powerpoint/2010/main" val="31234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979" y="2589595"/>
            <a:ext cx="20040920" cy="1974384"/>
          </a:xfrm>
        </p:spPr>
        <p:txBody>
          <a:bodyPr/>
          <a:lstStyle/>
          <a:p>
            <a:pPr algn="ctr"/>
            <a:r>
              <a:rPr lang="en-US" sz="9600" dirty="0" smtClean="0"/>
              <a:t>Wrap Up</a:t>
            </a:r>
            <a:br>
              <a:rPr lang="en-US" sz="9600" dirty="0" smtClean="0"/>
            </a:br>
            <a:r>
              <a:rPr lang="en-US" sz="9600" dirty="0" smtClean="0"/>
              <a:t>Reviewing </a:t>
            </a:r>
            <a:r>
              <a:rPr lang="en-US" sz="9600" dirty="0" smtClean="0"/>
              <a:t>Objectives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859" y="5592679"/>
            <a:ext cx="18540040" cy="11149263"/>
          </a:xfrm>
        </p:spPr>
        <p:txBody>
          <a:bodyPr>
            <a:normAutofit/>
          </a:bodyPr>
          <a:lstStyle/>
          <a:p>
            <a:pPr lvl="0"/>
            <a:r>
              <a:rPr lang="en-US" sz="6000" dirty="0" smtClean="0"/>
              <a:t>Did we-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000" dirty="0" smtClean="0"/>
              <a:t>Energize </a:t>
            </a:r>
            <a:r>
              <a:rPr lang="en-US" sz="6000" dirty="0"/>
              <a:t>your commitment to a positive exchange experience.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000" dirty="0"/>
              <a:t>Discuss the challenges of your exchange and develop solutions.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000" dirty="0"/>
              <a:t>Look forward to the remainder of your experience and develop plans and strategies to continue personal growth</a:t>
            </a:r>
            <a:r>
              <a:rPr lang="en-US" sz="6000" strike="sngStrike" dirty="0"/>
              <a:t>.</a:t>
            </a:r>
            <a:endParaRPr lang="en-US" sz="6000" dirty="0"/>
          </a:p>
          <a:p>
            <a:pPr marL="1143000" lvl="0" indent="-1143000">
              <a:buFont typeface="+mj-lt"/>
              <a:buAutoNum type="arabicPeriod"/>
            </a:pPr>
            <a:r>
              <a:rPr lang="en-US" sz="6000" dirty="0"/>
              <a:t>Apply new skills and knowledge as a global citizen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4606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77289" y="1643192"/>
            <a:ext cx="19742706" cy="13292008"/>
          </a:xfrm>
        </p:spPr>
        <p:txBody>
          <a:bodyPr/>
          <a:lstStyle/>
          <a:p>
            <a:pPr algn="ctr"/>
            <a:r>
              <a:rPr lang="en-US" b="1" dirty="0"/>
              <a:t>“Twenty years from now you will be</a:t>
            </a:r>
          </a:p>
          <a:p>
            <a:pPr algn="ctr"/>
            <a:r>
              <a:rPr lang="en-US" b="1" dirty="0"/>
              <a:t>more disappointed by the things you</a:t>
            </a:r>
          </a:p>
          <a:p>
            <a:pPr algn="ctr"/>
            <a:r>
              <a:rPr lang="en-US" b="1" dirty="0"/>
              <a:t>didn't do than by the ones you did do.</a:t>
            </a:r>
          </a:p>
          <a:p>
            <a:pPr algn="ctr"/>
            <a:r>
              <a:rPr lang="en-US" b="1" dirty="0"/>
              <a:t>So throw off the bowlines.</a:t>
            </a:r>
          </a:p>
          <a:p>
            <a:pPr algn="ctr"/>
            <a:r>
              <a:rPr lang="en-US" b="1" dirty="0"/>
              <a:t>Sail away from the safe harbor.</a:t>
            </a:r>
          </a:p>
          <a:p>
            <a:pPr algn="ctr"/>
            <a:r>
              <a:rPr lang="en-US" b="1" dirty="0"/>
              <a:t>Catch the wind in your sails.</a:t>
            </a:r>
          </a:p>
          <a:p>
            <a:pPr algn="ctr"/>
            <a:r>
              <a:rPr lang="en-US" b="1" dirty="0"/>
              <a:t>Explore. Dream. Discover</a:t>
            </a:r>
            <a:r>
              <a:rPr lang="en-US" b="1" dirty="0" smtClean="0"/>
              <a:t>.”</a:t>
            </a:r>
            <a:endParaRPr lang="en-US" b="1" dirty="0"/>
          </a:p>
          <a:p>
            <a:pPr algn="r"/>
            <a:endParaRPr lang="en-US" b="1" dirty="0" smtClean="0"/>
          </a:p>
          <a:p>
            <a:pPr algn="r"/>
            <a:r>
              <a:rPr lang="en-US" b="1" dirty="0" smtClean="0"/>
              <a:t>~</a:t>
            </a:r>
            <a:r>
              <a:rPr lang="en-US" b="1" dirty="0"/>
              <a:t>Mark </a:t>
            </a:r>
            <a:r>
              <a:rPr lang="en-US" b="1" dirty="0" smtClean="0"/>
              <a:t>Twain </a:t>
            </a:r>
          </a:p>
          <a:p>
            <a:pPr algn="ctr"/>
            <a:r>
              <a:rPr lang="en-US" sz="4800" b="1" dirty="0" smtClean="0"/>
              <a:t>											        (b. 1835 - d.1910)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4" y="9956871"/>
            <a:ext cx="4073454" cy="40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177" y="642603"/>
            <a:ext cx="19742706" cy="1563533"/>
          </a:xfrm>
        </p:spPr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12177" y="2421925"/>
            <a:ext cx="20748969" cy="12565654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By the end of the </a:t>
            </a:r>
            <a:r>
              <a:rPr lang="en-US" sz="6600" dirty="0" smtClean="0"/>
              <a:t>webinar, </a:t>
            </a:r>
            <a:r>
              <a:rPr lang="en-US" sz="6600" dirty="0"/>
              <a:t>you will be able to: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endParaRPr lang="en-US" sz="6600" dirty="0" smtClean="0"/>
          </a:p>
          <a:p>
            <a:pPr marL="1143000" lvl="0" indent="-1143000">
              <a:buFont typeface="+mj-lt"/>
              <a:buAutoNum type="arabicPeriod"/>
            </a:pPr>
            <a:r>
              <a:rPr lang="en-US" sz="6600" dirty="0" smtClean="0"/>
              <a:t>Energize </a:t>
            </a:r>
            <a:r>
              <a:rPr lang="en-US" sz="6600" dirty="0"/>
              <a:t>your commitment to a positive exchange experience.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600" dirty="0"/>
              <a:t>Discuss the challenges of your exchange and develop solutions.</a:t>
            </a:r>
          </a:p>
          <a:p>
            <a:pPr marL="1143000" lvl="0" indent="-1143000">
              <a:buFont typeface="+mj-lt"/>
              <a:buAutoNum type="arabicPeriod"/>
            </a:pPr>
            <a:r>
              <a:rPr lang="en-US" sz="6600" dirty="0"/>
              <a:t>Look forward to the remainder of your experience and develop plans and strategies to continue personal </a:t>
            </a:r>
            <a:r>
              <a:rPr lang="en-US" sz="6600" dirty="0" smtClean="0"/>
              <a:t>growth</a:t>
            </a:r>
            <a:r>
              <a:rPr lang="en-US" sz="6600" strike="sngStrike" dirty="0"/>
              <a:t>.</a:t>
            </a:r>
            <a:endParaRPr lang="en-US" sz="6600" dirty="0"/>
          </a:p>
          <a:p>
            <a:pPr marL="1143000" lvl="0" indent="-1143000">
              <a:buFont typeface="+mj-lt"/>
              <a:buAutoNum type="arabicPeriod"/>
            </a:pPr>
            <a:r>
              <a:rPr lang="en-US" sz="6600" dirty="0"/>
              <a:t>Apply new skills and knowledge as a global citizen.</a:t>
            </a:r>
          </a:p>
        </p:txBody>
      </p:sp>
    </p:spTree>
    <p:extLst>
      <p:ext uri="{BB962C8B-B14F-4D97-AF65-F5344CB8AC3E}">
        <p14:creationId xmlns:p14="http://schemas.microsoft.com/office/powerpoint/2010/main" val="530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7372"/>
            <a:ext cx="2232659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600"/>
              </a:spcAft>
            </a:pPr>
            <a:r>
              <a:rPr lang="en-US" sz="9600" b="1" i="1" dirty="0">
                <a:latin typeface="National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“Attitude is a little thing that makes a big difference.” </a:t>
            </a:r>
            <a:endParaRPr lang="en-US" sz="9600" b="1" i="1" dirty="0" smtClean="0">
              <a:latin typeface="National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spcAft>
                <a:spcPts val="600"/>
              </a:spcAft>
            </a:pPr>
            <a:endParaRPr lang="en-US" sz="9600" b="1" i="1" dirty="0" smtClean="0">
              <a:latin typeface="National" panose="0200050300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r">
              <a:spcAft>
                <a:spcPts val="600"/>
              </a:spcAft>
            </a:pPr>
            <a:r>
              <a:rPr lang="en-US" sz="9600" b="1" i="1" dirty="0" smtClean="0">
                <a:latin typeface="National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Winston </a:t>
            </a:r>
            <a:r>
              <a:rPr lang="en-US" sz="9600" b="1" i="1" dirty="0">
                <a:latin typeface="National" panose="0200050300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Churchill</a:t>
            </a:r>
            <a:endParaRPr lang="en-US" sz="9600" dirty="0">
              <a:effectLst/>
              <a:latin typeface="National" panose="0200050300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57" y="6348403"/>
            <a:ext cx="9346642" cy="85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4804" y="5388942"/>
            <a:ext cx="18558509" cy="37339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Adjustment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1435">
            <a:off x="9701179" y="7907319"/>
            <a:ext cx="4325756" cy="73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738" y="770619"/>
            <a:ext cx="20737070" cy="17941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Time Travel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2638" y="5427950"/>
            <a:ext cx="7946050" cy="7906320"/>
          </a:xfrm>
        </p:spPr>
      </p:pic>
    </p:spTree>
    <p:extLst>
      <p:ext uri="{BB962C8B-B14F-4D97-AF65-F5344CB8AC3E}">
        <p14:creationId xmlns:p14="http://schemas.microsoft.com/office/powerpoint/2010/main" val="28960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053" r="5053"/>
          <a:stretch>
            <a:fillRect/>
          </a:stretch>
        </p:blipFill>
        <p:spPr>
          <a:xfrm>
            <a:off x="6818793" y="5635479"/>
            <a:ext cx="15979295" cy="10172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793" y="14065104"/>
            <a:ext cx="15155382" cy="1176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2176" y="6368793"/>
            <a:ext cx="8737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Awesome Sauce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10</a:t>
            </a:r>
            <a:endParaRPr lang="en-US" sz="4800" dirty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(Very Happy)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9</a:t>
            </a:r>
            <a:endParaRPr lang="en-US" sz="4800" dirty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Smiley Face 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8</a:t>
            </a: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(Happy)     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7</a:t>
            </a: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 Meh        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   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6</a:t>
            </a: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(Normal) 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  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5	</a:t>
            </a: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Bummer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       4</a:t>
            </a:r>
            <a:endParaRPr lang="en-US" sz="4800" dirty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(Unhappy) 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 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3</a:t>
            </a:r>
          </a:p>
          <a:p>
            <a:r>
              <a:rPr lang="en-US" sz="3200" dirty="0">
                <a:latin typeface="National" panose="02000503000000020004" pitchFamily="50" charset="0"/>
                <a:ea typeface="National" panose="02000503000000020004" pitchFamily="50" charset="0"/>
              </a:rPr>
              <a:t>Pull Covers Over Head     </a:t>
            </a:r>
            <a:r>
              <a:rPr lang="en-US" sz="32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2</a:t>
            </a:r>
            <a:endParaRPr lang="en-US" sz="4800" dirty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Very Unhappy      </a:t>
            </a:r>
            <a:r>
              <a:rPr lang="en-US" sz="48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 </a:t>
            </a:r>
            <a:r>
              <a:rPr lang="en-US" sz="4800" dirty="0">
                <a:latin typeface="National" panose="02000503000000020004" pitchFamily="50" charset="0"/>
                <a:ea typeface="National" panose="02000503000000020004" pitchFamily="50" charset="0"/>
              </a:rPr>
              <a:t>1  </a:t>
            </a:r>
            <a:r>
              <a:rPr lang="en-US" dirty="0">
                <a:latin typeface="National" panose="02000503000000020004" pitchFamily="50" charset="0"/>
                <a:ea typeface="National" panose="02000503000000020004" pitchFamily="50" charset="0"/>
              </a:rPr>
              <a:t>                          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4701" y="1169284"/>
            <a:ext cx="1865947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00" b="1" dirty="0">
                <a:solidFill>
                  <a:srgbClr val="642869"/>
                </a:solidFill>
                <a:latin typeface="National" panose="02000503000000020004" pitchFamily="50" charset="0"/>
                <a:ea typeface="National" panose="02000503000000020004" pitchFamily="50" charset="0"/>
              </a:rPr>
              <a:t>Adjustment Curve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3050" y="3092603"/>
            <a:ext cx="21255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National" panose="02000503000000020004" pitchFamily="50" charset="0"/>
                <a:ea typeface="National" panose="02000503000000020004" pitchFamily="50" charset="0"/>
              </a:rPr>
              <a:t>Think about your time here again and try </a:t>
            </a:r>
            <a:r>
              <a:rPr lang="en-US" sz="5400" dirty="0" smtClean="0">
                <a:latin typeface="National" panose="02000503000000020004" pitchFamily="50" charset="0"/>
                <a:ea typeface="National" panose="02000503000000020004" pitchFamily="50" charset="0"/>
              </a:rPr>
              <a:t>to</a:t>
            </a:r>
          </a:p>
          <a:p>
            <a:pPr algn="ctr"/>
            <a:r>
              <a:rPr lang="en-US" sz="5400" dirty="0" smtClean="0">
                <a:latin typeface="National" panose="02000503000000020004" pitchFamily="50" charset="0"/>
                <a:ea typeface="National" panose="02000503000000020004" pitchFamily="50" charset="0"/>
              </a:rPr>
              <a:t> </a:t>
            </a:r>
            <a:r>
              <a:rPr lang="en-US" sz="5400" dirty="0">
                <a:latin typeface="National" panose="02000503000000020004" pitchFamily="50" charset="0"/>
                <a:ea typeface="National" panose="02000503000000020004" pitchFamily="50" charset="0"/>
              </a:rPr>
              <a:t>remember the highs and lows.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9472" y="11611173"/>
            <a:ext cx="787706" cy="13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National" panose="0200050300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lang="en-US" sz="8000" dirty="0">
              <a:effectLst/>
              <a:latin typeface="National" panose="0200050300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64580" y="8526852"/>
            <a:ext cx="6319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smtClean="0">
                <a:latin typeface="National" panose="02000503000000020004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effectLst/>
              <a:latin typeface="National" panose="02000503000000020004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75" y="1133071"/>
            <a:ext cx="20737070" cy="1794121"/>
          </a:xfrm>
        </p:spPr>
        <p:txBody>
          <a:bodyPr/>
          <a:lstStyle/>
          <a:p>
            <a:pPr algn="ctr"/>
            <a:r>
              <a:rPr lang="en-US" dirty="0" smtClean="0"/>
              <a:t>Sample Adjustment Curve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347336"/>
              </p:ext>
            </p:extLst>
          </p:nvPr>
        </p:nvGraphicFramePr>
        <p:xfrm>
          <a:off x="1333500" y="2927192"/>
          <a:ext cx="20040599" cy="1376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Worksheet" r:id="rId4" imgW="8677359" imgH="6391175" progId="Excel.Sheet.12">
                  <p:embed/>
                </p:oleObj>
              </mc:Choice>
              <mc:Fallback>
                <p:oleObj name="Worksheet" r:id="rId4" imgW="8677359" imgH="6391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3500" y="2927192"/>
                        <a:ext cx="20040599" cy="1376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738" y="770619"/>
            <a:ext cx="20737070" cy="1794121"/>
          </a:xfrm>
        </p:spPr>
        <p:txBody>
          <a:bodyPr>
            <a:normAutofit/>
          </a:bodyPr>
          <a:lstStyle/>
          <a:p>
            <a:r>
              <a:rPr lang="en-US" dirty="0" smtClean="0"/>
              <a:t>Adjustment Curve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75" y="3505201"/>
            <a:ext cx="20904042" cy="13004800"/>
          </a:xfrm>
        </p:spPr>
        <p:txBody>
          <a:bodyPr>
            <a:normAutofit/>
          </a:bodyPr>
          <a:lstStyle/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8000" dirty="0">
                <a:latin typeface="National" panose="02000503000000020004" pitchFamily="50" charset="0"/>
                <a:ea typeface="National" panose="02000503000000020004" pitchFamily="50" charset="0"/>
              </a:rPr>
              <a:t>H</a:t>
            </a:r>
            <a:r>
              <a:rPr lang="en-US" sz="8000" dirty="0" smtClean="0">
                <a:latin typeface="National" panose="02000503000000020004" pitchFamily="50" charset="0"/>
                <a:ea typeface="National" panose="02000503000000020004" pitchFamily="50" charset="0"/>
              </a:rPr>
              <a:t>ighs and lows? </a:t>
            </a:r>
          </a:p>
          <a:p>
            <a:pPr marL="1143000" lvl="1" indent="-1143000">
              <a:buFont typeface="Arial" panose="020B0604020202020204" pitchFamily="34" charset="0"/>
              <a:buChar char="•"/>
            </a:pPr>
            <a:endParaRPr lang="en-US" sz="800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National" panose="02000503000000020004" pitchFamily="50" charset="0"/>
                <a:ea typeface="National" panose="02000503000000020004" pitchFamily="50" charset="0"/>
              </a:rPr>
              <a:t>Favorite thing about exchange so far? Why?</a:t>
            </a:r>
          </a:p>
          <a:p>
            <a:pPr marL="1143000" lvl="1" indent="-1143000">
              <a:buFont typeface="Arial" panose="020B0604020202020204" pitchFamily="34" charset="0"/>
              <a:buChar char="•"/>
            </a:pPr>
            <a:endParaRPr lang="en-US" sz="800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8000" dirty="0" smtClean="0">
                <a:latin typeface="National" panose="02000503000000020004" pitchFamily="50" charset="0"/>
                <a:ea typeface="National" panose="02000503000000020004" pitchFamily="50" charset="0"/>
              </a:rPr>
              <a:t>How about a moment that was low? </a:t>
            </a:r>
          </a:p>
          <a:p>
            <a:pPr marL="1143000" lvl="1" indent="-1143000">
              <a:buFont typeface="Arial" panose="020B0604020202020204" pitchFamily="34" charset="0"/>
              <a:buChar char="•"/>
            </a:pPr>
            <a:endParaRPr lang="en-US" sz="800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  <a:p>
            <a:pPr marL="1143000" lvl="1" indent="-1143000">
              <a:buFont typeface="Arial" panose="020B0604020202020204" pitchFamily="34" charset="0"/>
              <a:buChar char="•"/>
            </a:pPr>
            <a:r>
              <a:rPr lang="en-US" sz="8000" dirty="0">
                <a:latin typeface="National" panose="02000503000000020004" pitchFamily="50" charset="0"/>
                <a:ea typeface="National" panose="02000503000000020004" pitchFamily="50" charset="0"/>
              </a:rPr>
              <a:t>Is there anything that could have made that moment better?</a:t>
            </a:r>
          </a:p>
          <a:p>
            <a:pPr marL="1143000" lvl="1" indent="-1143000">
              <a:buFont typeface="Arial" panose="020B0604020202020204" pitchFamily="34" charset="0"/>
              <a:buChar char="•"/>
            </a:pPr>
            <a:endParaRPr lang="en-US" sz="8000" dirty="0" smtClean="0">
              <a:latin typeface="National" panose="02000503000000020004" pitchFamily="50" charset="0"/>
              <a:ea typeface="National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639" y="1914525"/>
            <a:ext cx="19742706" cy="12201525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“</a:t>
            </a:r>
            <a:r>
              <a:rPr lang="en-US" sz="8000" dirty="0"/>
              <a:t>The remarkable thing is we have a choice every day regarding the attitude we will embrace for that </a:t>
            </a:r>
            <a:r>
              <a:rPr lang="en-US" sz="8000" dirty="0" smtClean="0"/>
              <a:t>day. </a:t>
            </a:r>
            <a:r>
              <a:rPr lang="en-US" sz="8000" dirty="0"/>
              <a:t>We cannot change the past... we cannot change the fact that people act a certain way. We cannot change the inevitable. The only thing we can do is play on the one string we have, and that is our attitude...” </a:t>
            </a:r>
            <a:endParaRPr lang="en-US" sz="8000" dirty="0" smtClean="0"/>
          </a:p>
          <a:p>
            <a:pPr algn="r"/>
            <a:endParaRPr lang="en-US" sz="8000" dirty="0" smtClean="0"/>
          </a:p>
          <a:p>
            <a:pPr algn="r"/>
            <a:r>
              <a:rPr lang="en-US" sz="8000" dirty="0" smtClean="0"/>
              <a:t>-</a:t>
            </a:r>
            <a:r>
              <a:rPr lang="en-US" sz="8000" dirty="0"/>
              <a:t>Charles </a:t>
            </a:r>
            <a:r>
              <a:rPr lang="en-US" sz="8000" dirty="0" err="1"/>
              <a:t>Swindoll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941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lobal Rebranding 2015">
      <a:dk1>
        <a:srgbClr val="3C3C3B"/>
      </a:dk1>
      <a:lt1>
        <a:sysClr val="window" lastClr="FFFFFF"/>
      </a:lt1>
      <a:dk2>
        <a:srgbClr val="461E50"/>
      </a:dk2>
      <a:lt2>
        <a:srgbClr val="8A4D89"/>
      </a:lt2>
      <a:accent1>
        <a:srgbClr val="2EA8A0"/>
      </a:accent1>
      <a:accent2>
        <a:srgbClr val="E47823"/>
      </a:accent2>
      <a:accent3>
        <a:srgbClr val="CD003F"/>
      </a:accent3>
      <a:accent4>
        <a:srgbClr val="2797C9"/>
      </a:accent4>
      <a:accent5>
        <a:srgbClr val="9CC63E"/>
      </a:accent5>
      <a:accent6>
        <a:srgbClr val="004662"/>
      </a:accent6>
      <a:hlink>
        <a:srgbClr val="C61B78"/>
      </a:hlink>
      <a:folHlink>
        <a:srgbClr val="C61B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2015.potx [Read-Only]" id="{E28EB5F4-6465-4E15-8F77-0166A7B7718F}" vid="{CE51570D-8D5B-4FA6-ACD7-8905567C4267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1062</Words>
  <Application>Microsoft Office PowerPoint</Application>
  <PresentationFormat>Custom</PresentationFormat>
  <Paragraphs>131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Century Gothic</vt:lpstr>
      <vt:lpstr>National</vt:lpstr>
      <vt:lpstr>National-Book</vt:lpstr>
      <vt:lpstr>National-Medium</vt:lpstr>
      <vt:lpstr>Times New Roman</vt:lpstr>
      <vt:lpstr>Wingdings</vt:lpstr>
      <vt:lpstr>Office Theme</vt:lpstr>
      <vt:lpstr>Worksheet</vt:lpstr>
      <vt:lpstr>PowerPoint Presentation</vt:lpstr>
      <vt:lpstr>Objectives  </vt:lpstr>
      <vt:lpstr>PowerPoint Presentation</vt:lpstr>
      <vt:lpstr>The Adjustment Process</vt:lpstr>
      <vt:lpstr>Time Travel</vt:lpstr>
      <vt:lpstr>PowerPoint Presentation</vt:lpstr>
      <vt:lpstr>Sample Adjustment Curve</vt:lpstr>
      <vt:lpstr>Adjustment Curve Discussion</vt:lpstr>
      <vt:lpstr>PowerPoint Presentation</vt:lpstr>
      <vt:lpstr>PowerPoint Presentation</vt:lpstr>
      <vt:lpstr>Problem Solving Questions</vt:lpstr>
      <vt:lpstr>YFU Support</vt:lpstr>
      <vt:lpstr>PowerPoint Presentation</vt:lpstr>
      <vt:lpstr>Communication</vt:lpstr>
      <vt:lpstr>Goal Setting</vt:lpstr>
      <vt:lpstr>Goals</vt:lpstr>
      <vt:lpstr>Wrap Up Reviewing Objectives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Field/ Hampton Roads Pre-Arrival Orientation</dc:title>
  <dc:creator>Trevor McKernie</dc:creator>
  <cp:lastModifiedBy>Kristie Rotz</cp:lastModifiedBy>
  <cp:revision>291</cp:revision>
  <cp:lastPrinted>2016-02-10T19:15:03Z</cp:lastPrinted>
  <dcterms:modified xsi:type="dcterms:W3CDTF">2018-01-09T19:28:58Z</dcterms:modified>
</cp:coreProperties>
</file>