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79" r:id="rId4"/>
    <p:sldId id="257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82" r:id="rId17"/>
    <p:sldId id="265" r:id="rId1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55555"/>
    <a:srgbClr val="642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86720" autoAdjust="0"/>
  </p:normalViewPr>
  <p:slideViewPr>
    <p:cSldViewPr snapToGrid="0" snapToObjects="1">
      <p:cViewPr varScale="1">
        <p:scale>
          <a:sx n="95" d="100"/>
          <a:sy n="95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03376-592B-A440-B795-876D55831089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4EA94-2CB3-BD46-8C74-3A97707326F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16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0C59-1B28-A84D-B9C8-D2408CBE52F1}" type="datetimeFigureOut">
              <a:rPr lang="de-DE" smtClean="0"/>
              <a:t>14.03.2016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7606-A0CE-BD48-BC3C-282DC7BCD90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155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7606-A0CE-BD48-BC3C-282DC7BCD90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95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7606-A0CE-BD48-BC3C-282DC7BCD90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776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87606-A0CE-BD48-BC3C-282DC7BCD904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48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rgbClr val="642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2000" y="2074224"/>
            <a:ext cx="7192101" cy="1421329"/>
          </a:xfrm>
        </p:spPr>
        <p:txBody>
          <a:bodyPr/>
          <a:lstStyle>
            <a:lvl1pPr>
              <a:lnSpc>
                <a:spcPts val="55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2001" y="3599999"/>
            <a:ext cx="7192100" cy="578303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932149" y="6300000"/>
            <a:ext cx="754649" cy="18466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ED6FDE-5790-4A43-93E1-08DD755421AB}" type="datetime1">
              <a:rPr lang="de-DE" smtClean="0"/>
              <a:t>14.03.2016</a:t>
            </a:fld>
            <a:endParaRPr lang="de-DE" dirty="0"/>
          </a:p>
        </p:txBody>
      </p:sp>
      <p:pic>
        <p:nvPicPr>
          <p:cNvPr id="7" name="Bild 6" descr="YFU_Landscape_Logo_Name_whit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00000" cy="13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0" y="2074224"/>
            <a:ext cx="7198237" cy="1421329"/>
          </a:xfrm>
        </p:spPr>
        <p:txBody>
          <a:bodyPr/>
          <a:lstStyle>
            <a:lvl1pPr>
              <a:lnSpc>
                <a:spcPts val="5500"/>
              </a:lnSpc>
              <a:defRPr sz="50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984539" y="6300000"/>
            <a:ext cx="754649" cy="184666"/>
          </a:xfrm>
        </p:spPr>
        <p:txBody>
          <a:bodyPr/>
          <a:lstStyle/>
          <a:p>
            <a:fld id="{76C32D0B-3E63-49B5-8B0E-BC1F40D1E2A1}" type="datetime1">
              <a:rPr lang="de-DE" smtClean="0"/>
              <a:t>14.03.2016</a:t>
            </a:fld>
            <a:endParaRPr lang="de-DE" dirty="0"/>
          </a:p>
        </p:txBody>
      </p:sp>
      <p:pic>
        <p:nvPicPr>
          <p:cNvPr id="7" name="Bild 6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0000" cy="133613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152526" y="3600000"/>
            <a:ext cx="7197712" cy="440292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58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1080000"/>
            <a:ext cx="7944765" cy="615553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E92F-AA34-4DD2-BC75-73EA1A4AB88C}" type="datetime1">
              <a:rPr lang="de-DE" smtClean="0"/>
              <a:t>14.03.2016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Abroad Interview Training | Updated 12.16.15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B7FB-38B4-3E47-9D74-957A0A38F6CB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8" name="Bild 7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92164" y="1800000"/>
            <a:ext cx="7947108" cy="4100513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65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BD3-41E8-4E3A-AB06-0BD3AFE0F589}" type="datetime1">
              <a:rPr lang="de-DE" smtClean="0"/>
              <a:t>14.03.2016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Abroad Interview Training | Updated 12.16.15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92164" y="1080000"/>
            <a:ext cx="7947108" cy="615553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92163" y="1800000"/>
            <a:ext cx="3600000" cy="4100513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80000" y="1800000"/>
            <a:ext cx="3600000" cy="4100513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1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89F-94FF-45D4-BDC1-5B44C3010AD6}" type="datetime1">
              <a:rPr lang="de-DE" smtClean="0"/>
              <a:t>14.03.2016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Abroad Interview Training | Updated 12.16.15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558334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64000" y="5738042"/>
            <a:ext cx="7929563" cy="184666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 b="0" i="1"/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06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E0DA-D920-496D-9DC0-4C4AF02562B2}" type="datetime1">
              <a:rPr lang="de-DE" smtClean="0"/>
              <a:t>14.03.2016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Abroad Interview Training | Updated 12.16.15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92164" y="1080000"/>
            <a:ext cx="7947108" cy="615553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>
          <a:xfrm>
            <a:off x="792164" y="1910665"/>
            <a:ext cx="2520000" cy="36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6"/>
          </p:nvPr>
        </p:nvSpPr>
        <p:spPr>
          <a:xfrm>
            <a:off x="3503997" y="1910665"/>
            <a:ext cx="2520000" cy="36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219271" y="1910665"/>
            <a:ext cx="2520000" cy="36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92165" y="5645709"/>
            <a:ext cx="2520000" cy="184666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 b="0" i="1"/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503997" y="5645709"/>
            <a:ext cx="2520000" cy="184666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 b="0" i="1"/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219272" y="5645709"/>
            <a:ext cx="2520000" cy="184666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 b="0" i="1"/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67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CD77-9259-4366-8AB8-8DFD4EDC9F2D}" type="datetime1">
              <a:rPr lang="de-DE" smtClean="0"/>
              <a:t>14.03.2016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Study Abroad Interview Training | Updated 12.16.15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92164" y="1080000"/>
            <a:ext cx="7947108" cy="615553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792163" y="1800225"/>
            <a:ext cx="5231834" cy="298608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9271" y="5639574"/>
            <a:ext cx="2520001" cy="184666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 b="0" i="1"/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219271" y="1910665"/>
            <a:ext cx="2520000" cy="360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76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0" y="1080000"/>
            <a:ext cx="7966799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1830387"/>
            <a:ext cx="7966799" cy="20313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rgbClr val="555555"/>
                </a:solidFill>
                <a:latin typeface="National"/>
              </a:defRPr>
            </a:lvl1pPr>
          </a:lstStyle>
          <a:p>
            <a:fld id="{96DF1FFA-96A7-4BE7-BD3A-E58584BAB903}" type="datetime1">
              <a:rPr lang="de-DE" smtClean="0"/>
              <a:t>14.03.2016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 b="0" i="0" baseline="0">
                <a:solidFill>
                  <a:srgbClr val="555555"/>
                </a:solidFill>
                <a:latin typeface="National"/>
              </a:defRPr>
            </a:lvl1pPr>
          </a:lstStyle>
          <a:p>
            <a:r>
              <a:rPr lang="en-US" smtClean="0"/>
              <a:t>Study Abroad Interview Training | Updated 12.16.15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 b="0" i="0" baseline="0">
                <a:solidFill>
                  <a:srgbClr val="555555"/>
                </a:solidFill>
                <a:latin typeface="National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65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5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642869"/>
          </a:solidFill>
          <a:latin typeface="National"/>
          <a:ea typeface="+mj-ea"/>
          <a:cs typeface="National-Bold"/>
        </a:defRPr>
      </a:lvl1pPr>
    </p:titleStyle>
    <p:bodyStyle>
      <a:lvl1pPr marL="0" indent="0" algn="l" defTabSz="457200" rtl="0" eaLnBrk="1" latinLnBrk="0" hangingPunct="1">
        <a:lnSpc>
          <a:spcPts val="3400"/>
        </a:lnSpc>
        <a:spcBef>
          <a:spcPts val="0"/>
        </a:spcBef>
        <a:spcAft>
          <a:spcPts val="500"/>
        </a:spcAft>
        <a:buFontTx/>
        <a:buNone/>
        <a:defRPr sz="3000" b="1" i="0" kern="1200">
          <a:solidFill>
            <a:srgbClr val="555555"/>
          </a:solidFill>
          <a:latin typeface="National"/>
          <a:ea typeface="+mn-ea"/>
          <a:cs typeface="National-Book"/>
        </a:defRPr>
      </a:lvl1pPr>
      <a:lvl2pPr marL="0" indent="0" algn="l" defTabSz="457200" rtl="0" eaLnBrk="1" latinLnBrk="0" hangingPunct="1">
        <a:lnSpc>
          <a:spcPts val="3400"/>
        </a:lnSpc>
        <a:spcBef>
          <a:spcPts val="0"/>
        </a:spcBef>
        <a:spcAft>
          <a:spcPts val="1000"/>
        </a:spcAft>
        <a:buClrTx/>
        <a:buSzPct val="100000"/>
        <a:buFontTx/>
        <a:buNone/>
        <a:defRPr sz="3000" kern="1200">
          <a:solidFill>
            <a:srgbClr val="555555"/>
          </a:solidFill>
          <a:latin typeface="National"/>
          <a:ea typeface="+mn-ea"/>
          <a:cs typeface="National-Book"/>
        </a:defRPr>
      </a:lvl2pPr>
      <a:lvl3pPr marL="252000" indent="-252000" algn="l" defTabSz="457200" rtl="0" eaLnBrk="1" latinLnBrk="0" hangingPunct="1">
        <a:lnSpc>
          <a:spcPts val="2800"/>
        </a:lnSpc>
        <a:spcBef>
          <a:spcPts val="0"/>
        </a:spcBef>
        <a:spcAft>
          <a:spcPts val="0"/>
        </a:spcAft>
        <a:buFont typeface="Arial"/>
        <a:buChar char="•"/>
        <a:defRPr sz="2400" kern="1200">
          <a:solidFill>
            <a:srgbClr val="555555"/>
          </a:solidFill>
          <a:latin typeface="National"/>
          <a:ea typeface="+mn-ea"/>
          <a:cs typeface="National-Book"/>
        </a:defRPr>
      </a:lvl3pPr>
      <a:lvl4pPr marL="468000" indent="-270000" algn="l" defTabSz="457200" rtl="0" eaLnBrk="1" latinLnBrk="0" hangingPunct="1">
        <a:lnSpc>
          <a:spcPts val="2800"/>
        </a:lnSpc>
        <a:spcBef>
          <a:spcPts val="0"/>
        </a:spcBef>
        <a:buFont typeface="Arial"/>
        <a:buChar char="•"/>
        <a:defRPr sz="2400" b="0" i="0" kern="1200">
          <a:solidFill>
            <a:srgbClr val="555555"/>
          </a:solidFill>
          <a:latin typeface="National"/>
          <a:ea typeface="+mn-ea"/>
          <a:cs typeface="National-Book"/>
        </a:defRPr>
      </a:lvl4pPr>
      <a:lvl5pPr marL="0" indent="0" algn="l" defTabSz="457200" rtl="0" eaLnBrk="1" latinLnBrk="0" hangingPunct="1">
        <a:lnSpc>
          <a:spcPts val="1400"/>
        </a:lnSpc>
        <a:spcBef>
          <a:spcPts val="500"/>
        </a:spcBef>
        <a:buFontTx/>
        <a:buNone/>
        <a:defRPr sz="1200" b="0" i="1" kern="1200">
          <a:solidFill>
            <a:srgbClr val="555555"/>
          </a:solidFill>
          <a:latin typeface="National"/>
          <a:ea typeface="+mn-ea"/>
          <a:cs typeface="National-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2000" y="2624736"/>
            <a:ext cx="7192101" cy="1410643"/>
          </a:xfrm>
        </p:spPr>
        <p:txBody>
          <a:bodyPr/>
          <a:lstStyle/>
          <a:p>
            <a:pPr algn="ctr"/>
            <a:r>
              <a:rPr lang="de-DE" dirty="0" smtClean="0"/>
              <a:t>Study Abroad </a:t>
            </a:r>
            <a:br>
              <a:rPr lang="de-DE" dirty="0" smtClean="0"/>
            </a:br>
            <a:r>
              <a:rPr lang="de-DE" dirty="0" smtClean="0"/>
              <a:t>Interview 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6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OF HUMOR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0" y="6306705"/>
            <a:ext cx="4109521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2164" y="1800000"/>
            <a:ext cx="3758065" cy="143956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/>
              <a:t>Laughs things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/>
              <a:t>Doesn’t take things too seriously</a:t>
            </a:r>
          </a:p>
          <a:p>
            <a:endParaRPr lang="en-US" dirty="0"/>
          </a:p>
        </p:txBody>
      </p:sp>
      <p:pic>
        <p:nvPicPr>
          <p:cNvPr id="5" name="Picture 20" descr="http://static.comicvine.com/uploads/original/13/138522/3631397-2135309040-g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69" y="3000076"/>
            <a:ext cx="4835802" cy="27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8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07" y="731432"/>
            <a:ext cx="7944765" cy="615553"/>
          </a:xfrm>
        </p:spPr>
        <p:txBody>
          <a:bodyPr/>
          <a:lstStyle/>
          <a:p>
            <a:r>
              <a:rPr lang="en-US" dirty="0" smtClean="0"/>
              <a:t>OPEN-MINDEDNESS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0" y="6306705"/>
            <a:ext cx="4109521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4507" y="1504136"/>
            <a:ext cx="7947108" cy="44403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Flexible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Willing to understand and appreciate other values and 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Receptive to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Unprejudiced and impartial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Rigid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Uncompromising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Unyielding</a:t>
            </a:r>
          </a:p>
          <a:p>
            <a:endParaRPr lang="en-US" dirty="0"/>
          </a:p>
        </p:txBody>
      </p:sp>
      <p:pic>
        <p:nvPicPr>
          <p:cNvPr id="5" name="Picture 14" descr="https://s-media-cache-ak0.pinimg.com/236x/96/8f/38/968f38185f6e76a84cd41da7ef73b7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58" y="2906486"/>
            <a:ext cx="4267713" cy="30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8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07" y="602085"/>
            <a:ext cx="7944765" cy="615553"/>
          </a:xfrm>
        </p:spPr>
        <p:txBody>
          <a:bodyPr/>
          <a:lstStyle/>
          <a:p>
            <a:r>
              <a:rPr lang="en-US" dirty="0" smtClean="0"/>
              <a:t>SENSE OF SELF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0" y="6306705"/>
            <a:ext cx="4109521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4507" y="1293547"/>
            <a:ext cx="7947108" cy="49372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Clear, secure feelings about 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Stands up for 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Self </a:t>
            </a:r>
            <a:r>
              <a:rPr lang="en-US" sz="1800" b="0" dirty="0" smtClean="0"/>
              <a:t>confident and self assured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Self </a:t>
            </a:r>
            <a:r>
              <a:rPr lang="en-US" sz="1800" b="0" dirty="0"/>
              <a:t>reliant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Calm, </a:t>
            </a:r>
            <a:r>
              <a:rPr lang="en-US" sz="1800" b="0" dirty="0" smtClean="0"/>
              <a:t>composed, mature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Overly confident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Arrogant/conceited</a:t>
            </a:r>
            <a:endParaRPr lang="en-US" sz="1800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Self-centered</a:t>
            </a:r>
          </a:p>
          <a:p>
            <a:endParaRPr lang="en-US" dirty="0"/>
          </a:p>
        </p:txBody>
      </p:sp>
      <p:pic>
        <p:nvPicPr>
          <p:cNvPr id="5" name="Picture 2" descr="https://s-media-cache-ak0.pinimg.com/736x/2c/3e/38/2c3e38a9a4147b9eaf41cc15a191d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41" y="2118916"/>
            <a:ext cx="4292530" cy="28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1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07" y="653276"/>
            <a:ext cx="7944765" cy="615553"/>
          </a:xfrm>
        </p:spPr>
        <p:txBody>
          <a:bodyPr/>
          <a:lstStyle/>
          <a:p>
            <a:r>
              <a:rPr lang="en-US" dirty="0" smtClean="0"/>
              <a:t>CURIOSITY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0" y="6306705"/>
            <a:ext cx="4109521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0828" y="1340046"/>
            <a:ext cx="3367515" cy="42987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Eager 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Inquisitive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Interested in learning about the host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Indifferent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Not interested in learning about other people, places, etc.</a:t>
            </a:r>
          </a:p>
        </p:txBody>
      </p:sp>
      <p:pic>
        <p:nvPicPr>
          <p:cNvPr id="5" name="Picture 16" descr="https://redhoop.com/blog/wp-content/uploads/2014/08/waltdis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48" y="1548309"/>
            <a:ext cx="3882224" cy="38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52901"/>
            <a:ext cx="7944765" cy="615553"/>
          </a:xfrm>
        </p:spPr>
        <p:txBody>
          <a:bodyPr/>
          <a:lstStyle/>
          <a:p>
            <a:r>
              <a:rPr lang="en-US" dirty="0" smtClean="0"/>
              <a:t>TOLERANCE FOR DIFFERENCES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4107014" cy="15654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89657" y="1397228"/>
            <a:ext cx="7947108" cy="49372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Security in the midst of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Accepting/supportive </a:t>
            </a:r>
            <a:r>
              <a:rPr lang="en-US" sz="1800" b="0" dirty="0"/>
              <a:t>of other viewpoints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Fair, objective, impartial, non-judgmental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Rigid, intolerant</a:t>
            </a:r>
            <a:endParaRPr lang="en-US" sz="1800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Disapproving</a:t>
            </a:r>
            <a:endParaRPr lang="en-US" sz="1800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Judgmental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Opinionated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Disdainful of other viewpoints</a:t>
            </a:r>
          </a:p>
          <a:p>
            <a:endParaRPr lang="en-US" dirty="0"/>
          </a:p>
        </p:txBody>
      </p:sp>
      <p:pic>
        <p:nvPicPr>
          <p:cNvPr id="5" name="Picture 8" descr="http://i.imgur.com/Mg2IN9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65" y="3039150"/>
            <a:ext cx="4304100" cy="28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1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464447"/>
            <a:ext cx="7944765" cy="615553"/>
          </a:xfrm>
        </p:spPr>
        <p:txBody>
          <a:bodyPr/>
          <a:lstStyle/>
          <a:p>
            <a:r>
              <a:rPr lang="en-US" dirty="0" smtClean="0"/>
              <a:t>WARNING INDICATORS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4107014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1262743"/>
            <a:ext cx="6995106" cy="47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5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0" y="6306705"/>
            <a:ext cx="4109521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2164" y="2115686"/>
            <a:ext cx="7947108" cy="3180358"/>
          </a:xfrm>
        </p:spPr>
        <p:txBody>
          <a:bodyPr/>
          <a:lstStyle/>
          <a:p>
            <a:r>
              <a:rPr lang="en-US" sz="3200" b="0" dirty="0" smtClean="0"/>
              <a:t>The full interview packet with directions is available on the </a:t>
            </a:r>
            <a:r>
              <a:rPr lang="en-US" sz="3200" b="0" dirty="0" err="1" smtClean="0"/>
              <a:t>my.yfu</a:t>
            </a:r>
            <a:r>
              <a:rPr lang="en-US" sz="3200" b="0" dirty="0" smtClean="0"/>
              <a:t> Volunteer Lounge under “Interview Packet.”</a:t>
            </a:r>
          </a:p>
          <a:p>
            <a:endParaRPr lang="en-US" sz="3200" b="0" dirty="0"/>
          </a:p>
          <a:p>
            <a:r>
              <a:rPr lang="en-US" sz="3200" b="0" dirty="0" smtClean="0"/>
              <a:t>The interview questions and report alone are available on the </a:t>
            </a:r>
            <a:r>
              <a:rPr lang="en-US" sz="3200" b="0" dirty="0" err="1" smtClean="0"/>
              <a:t>my.yfu</a:t>
            </a:r>
            <a:r>
              <a:rPr lang="en-US" sz="3200" b="0" dirty="0" smtClean="0"/>
              <a:t> Volunteer Lounge under “Interview Only.”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8650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727" y="2709800"/>
            <a:ext cx="7944765" cy="61555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3850220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18" y="2368048"/>
            <a:ext cx="360000" cy="6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84" y="1501967"/>
            <a:ext cx="360000" cy="67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82" y="1413283"/>
            <a:ext cx="360000" cy="67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80" y="1691248"/>
            <a:ext cx="360000" cy="67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56" y="2709800"/>
            <a:ext cx="360000" cy="67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00" y="3696936"/>
            <a:ext cx="360000" cy="67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10" y="3797476"/>
            <a:ext cx="360000" cy="67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18" y="3641738"/>
            <a:ext cx="36000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75002"/>
            <a:ext cx="7944765" cy="615553"/>
          </a:xfrm>
        </p:spPr>
        <p:txBody>
          <a:bodyPr/>
          <a:lstStyle/>
          <a:p>
            <a:r>
              <a:rPr lang="en-US" dirty="0" smtClean="0"/>
              <a:t>STUDY ABROAD INTERVIEWS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4107014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6314" y="1573662"/>
            <a:ext cx="8290451" cy="40908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 smtClean="0"/>
              <a:t>Purpose: learn more about the applicant and provide information to help the host country match the student with a host family</a:t>
            </a:r>
          </a:p>
          <a:p>
            <a:endParaRPr lang="en-US" sz="20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 smtClean="0"/>
              <a:t>Interview questions and interviewer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 smtClean="0"/>
              <a:t>Interview score</a:t>
            </a:r>
          </a:p>
          <a:p>
            <a:pPr lvl="2" indent="0">
              <a:buNone/>
            </a:pPr>
            <a:r>
              <a:rPr lang="en-US" sz="2600" dirty="0"/>
              <a:t>Total score = </a:t>
            </a:r>
            <a:r>
              <a:rPr lang="en-US" sz="2600" dirty="0" smtClean="0"/>
              <a:t>Interview + essays + </a:t>
            </a:r>
            <a:r>
              <a:rPr lang="en-US" sz="2600" dirty="0"/>
              <a:t>Teacher Recommendation</a:t>
            </a:r>
          </a:p>
          <a:p>
            <a:pPr lvl="2" indent="0">
              <a:buNone/>
            </a:pPr>
            <a:endParaRPr lang="en-US" sz="2600" b="0" dirty="0" smtClean="0"/>
          </a:p>
        </p:txBody>
      </p:sp>
    </p:spTree>
    <p:extLst>
      <p:ext uri="{BB962C8B-B14F-4D97-AF65-F5344CB8AC3E}">
        <p14:creationId xmlns:p14="http://schemas.microsoft.com/office/powerpoint/2010/main" val="872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0" y="6306705"/>
            <a:ext cx="4109521" cy="184666"/>
          </a:xfrm>
        </p:spPr>
        <p:txBody>
          <a:bodyPr/>
          <a:lstStyle/>
          <a:p>
            <a:r>
              <a:rPr lang="en-US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89657" y="1995943"/>
            <a:ext cx="7947108" cy="34368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Where should the interview take place?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Ask follow-up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Complete the report in first or third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What about parents?</a:t>
            </a:r>
          </a:p>
        </p:txBody>
      </p:sp>
    </p:spTree>
    <p:extLst>
      <p:ext uri="{BB962C8B-B14F-4D97-AF65-F5344CB8AC3E}">
        <p14:creationId xmlns:p14="http://schemas.microsoft.com/office/powerpoint/2010/main" val="317841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4449" y="1876198"/>
            <a:ext cx="7947108" cy="242002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dirty="0" smtClean="0"/>
              <a:t>What personality characteristics should an adolescent possess to be effective in a cross-cultural exchange?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11566" y="6299695"/>
            <a:ext cx="3327706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9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06" y="590142"/>
            <a:ext cx="7944765" cy="615553"/>
          </a:xfrm>
        </p:spPr>
        <p:txBody>
          <a:bodyPr/>
          <a:lstStyle/>
          <a:p>
            <a:r>
              <a:rPr lang="en-US" dirty="0" smtClean="0"/>
              <a:t>ABILITY TO COPE WITH FAILURE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0" y="6306705"/>
            <a:ext cx="4109521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4506" y="1401639"/>
            <a:ext cx="3837750" cy="45093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Perseverance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Persistence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Can deal with difficult situations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/>
              <a:t>Has coping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Gives up easily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Cannot imagine failing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Blames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Has never made a mistake</a:t>
            </a:r>
            <a:endParaRPr lang="en-US" sz="1800" b="0" dirty="0">
              <a:solidFill>
                <a:srgbClr val="FF0000"/>
              </a:solidFill>
            </a:endParaRPr>
          </a:p>
        </p:txBody>
      </p:sp>
      <p:pic>
        <p:nvPicPr>
          <p:cNvPr id="5" name="Picture 12" descr="http://www.talesofsuccess.com/wp-content/uploads/2014/12/oprah-winfrey-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59" y="2241580"/>
            <a:ext cx="4292612" cy="28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4" y="772223"/>
            <a:ext cx="7944765" cy="615553"/>
          </a:xfrm>
        </p:spPr>
        <p:txBody>
          <a:bodyPr/>
          <a:lstStyle/>
          <a:p>
            <a:r>
              <a:rPr lang="en-US" dirty="0" smtClean="0"/>
              <a:t>COMMUNICATIVENESS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62409" y="6306705"/>
            <a:ext cx="4076006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2165" y="1800000"/>
            <a:ext cx="3246436" cy="34368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Expresses thoughts and feelings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Able to ask for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Engaged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Timid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Overly shy/bashful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</a:rPr>
              <a:t>Unexpressive</a:t>
            </a:r>
            <a:endParaRPr lang="en-US" sz="1800" b="0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mylifesuckers.com/wp-content/uploads/2014/09/joan-rivers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09" y="2227812"/>
            <a:ext cx="4076006" cy="25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7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41800"/>
            <a:ext cx="7944765" cy="615553"/>
          </a:xfrm>
        </p:spPr>
        <p:txBody>
          <a:bodyPr/>
          <a:lstStyle/>
          <a:p>
            <a:r>
              <a:rPr lang="en-US" dirty="0" smtClean="0"/>
              <a:t>FLEXIBILITY/ADAPTABILITY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0" y="6306705"/>
            <a:ext cx="4109521" cy="51257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2164" y="1404258"/>
            <a:ext cx="7947108" cy="45687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Adjusts to different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Willing to give up some customs/habits for new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Will try new unfamiliar activities, customs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Rigid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Uncompromising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Fussy/Particular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Unable to adjust</a:t>
            </a:r>
          </a:p>
          <a:p>
            <a:endParaRPr lang="en-US" dirty="0"/>
          </a:p>
        </p:txBody>
      </p:sp>
      <p:pic>
        <p:nvPicPr>
          <p:cNvPr id="5" name="Picture 2" descr="https://image-store.slidesharecdn.com/bf511d00-7fa1-4b91-b40b-0ae583805fff-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40" y="3093337"/>
            <a:ext cx="3839532" cy="28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3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756133"/>
            <a:ext cx="7944765" cy="615553"/>
          </a:xfrm>
        </p:spPr>
        <p:txBody>
          <a:bodyPr/>
          <a:lstStyle/>
          <a:p>
            <a:r>
              <a:rPr lang="en-US" dirty="0" smtClean="0"/>
              <a:t>POSITIVE REGARD FOR OTHERS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0" y="6306705"/>
            <a:ext cx="4109521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2164" y="1578430"/>
            <a:ext cx="3837586" cy="46619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Expresses warmth, empathy, 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Concern for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Kind, 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Disrespectful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Rude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Unfriendly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Lacks concern for others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080" y="1997677"/>
            <a:ext cx="3700872" cy="36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5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734255"/>
            <a:ext cx="7944765" cy="615553"/>
          </a:xfrm>
        </p:spPr>
        <p:txBody>
          <a:bodyPr/>
          <a:lstStyle/>
          <a:p>
            <a:r>
              <a:rPr lang="en-US" dirty="0" smtClean="0"/>
              <a:t>REALISTIC EXPECTATIONS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4107014" cy="184666"/>
          </a:xfrm>
        </p:spPr>
        <p:txBody>
          <a:bodyPr/>
          <a:lstStyle/>
          <a:p>
            <a:r>
              <a:rPr lang="en-US" dirty="0" smtClean="0"/>
              <a:t>Study Abroad Interview Training | Updated 12.16.15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3972" y="1549327"/>
            <a:ext cx="3975779" cy="4308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Understands </a:t>
            </a:r>
            <a:r>
              <a:rPr lang="en-US" sz="1800" b="0" dirty="0" smtClean="0"/>
              <a:t>that exchange WILL be difficult at times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Expects differences from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Unrealistic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Expects no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0000"/>
                </a:solidFill>
              </a:rPr>
              <a:t>Predefined expectations about host family, school, travel opportunities, etc.</a:t>
            </a:r>
          </a:p>
          <a:p>
            <a:endParaRPr lang="en-US" dirty="0"/>
          </a:p>
        </p:txBody>
      </p:sp>
      <p:pic>
        <p:nvPicPr>
          <p:cNvPr id="5" name="Picture 24" descr="http://media-cache-ec0.pinimg.com/736x/3a/0e/43/3a0e4318cd83495134ad4aa038b251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99" y="1798314"/>
            <a:ext cx="3277324" cy="32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483</Words>
  <Application>Microsoft Office PowerPoint</Application>
  <PresentationFormat>On-screen Show (4:3)</PresentationFormat>
  <Paragraphs>124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National</vt:lpstr>
      <vt:lpstr>National-Bold</vt:lpstr>
      <vt:lpstr>National-Book</vt:lpstr>
      <vt:lpstr>Office-Design</vt:lpstr>
      <vt:lpstr>Study Abroad  Interview Training</vt:lpstr>
      <vt:lpstr>STUDY ABROAD INTERVIEWS</vt:lpstr>
      <vt:lpstr>GENERAL TIPS</vt:lpstr>
      <vt:lpstr>PowerPoint Presentation</vt:lpstr>
      <vt:lpstr>ABILITY TO COPE WITH FAILURE</vt:lpstr>
      <vt:lpstr>COMMUNICATIVENESS</vt:lpstr>
      <vt:lpstr>FLEXIBILITY/ADAPTABILITY</vt:lpstr>
      <vt:lpstr>POSITIVE REGARD FOR OTHERS</vt:lpstr>
      <vt:lpstr>REALISTIC EXPECTATIONS</vt:lpstr>
      <vt:lpstr>SENSE OF HUMOR</vt:lpstr>
      <vt:lpstr>OPEN-MINDEDNESS</vt:lpstr>
      <vt:lpstr>SENSE OF SELF</vt:lpstr>
      <vt:lpstr>CURIOSITY</vt:lpstr>
      <vt:lpstr>TOLERANCE FOR DIFFERENCES</vt:lpstr>
      <vt:lpstr>WARNING INDICATORS</vt:lpstr>
      <vt:lpstr>FOR MORE INFORMATION…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</dc:creator>
  <cp:lastModifiedBy>Kristie Rotz</cp:lastModifiedBy>
  <cp:revision>203</cp:revision>
  <cp:lastPrinted>2015-04-21T20:41:43Z</cp:lastPrinted>
  <dcterms:created xsi:type="dcterms:W3CDTF">2015-02-25T10:04:01Z</dcterms:created>
  <dcterms:modified xsi:type="dcterms:W3CDTF">2016-03-14T14:48:59Z</dcterms:modified>
</cp:coreProperties>
</file>